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sldIdLst>
    <p:sldId id="256" r:id="rId2"/>
    <p:sldId id="271" r:id="rId3"/>
    <p:sldId id="258" r:id="rId4"/>
    <p:sldId id="257" r:id="rId5"/>
    <p:sldId id="259" r:id="rId6"/>
    <p:sldId id="267" r:id="rId7"/>
    <p:sldId id="273" r:id="rId8"/>
    <p:sldId id="272" r:id="rId9"/>
    <p:sldId id="269" r:id="rId10"/>
    <p:sldId id="261" r:id="rId11"/>
    <p:sldId id="274" r:id="rId12"/>
    <p:sldId id="260" r:id="rId13"/>
    <p:sldId id="276" r:id="rId14"/>
    <p:sldId id="277" r:id="rId15"/>
    <p:sldId id="278" r:id="rId16"/>
    <p:sldId id="263" r:id="rId17"/>
    <p:sldId id="262" r:id="rId18"/>
    <p:sldId id="264" r:id="rId19"/>
    <p:sldId id="265" r:id="rId20"/>
    <p:sldId id="266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sabella" initials="I" lastIdx="1" clrIdx="0">
    <p:extLst>
      <p:ext uri="{19B8F6BF-5375-455C-9EA6-DF929625EA0E}">
        <p15:presenceInfo xmlns:p15="http://schemas.microsoft.com/office/powerpoint/2012/main" userId="Isabell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50" d="100"/>
          <a:sy n="50" d="100"/>
        </p:scale>
        <p:origin x="78" y="12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7-07-01T13:02:14.470" idx="1">
    <p:pos x="10" y="10"/>
    <p:text/>
    <p:extLst>
      <p:ext uri="{C676402C-5697-4E1C-873F-D02D1690AC5C}">
        <p15:threadingInfo xmlns:p15="http://schemas.microsoft.com/office/powerpoint/2012/main" timeZoneBias="42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B2A4E-8A3A-452F-BEC0-E0ABF067DBF6}" type="datetimeFigureOut">
              <a:rPr lang="en-US" smtClean="0"/>
              <a:t>6/27/2020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FA926-D1B8-4F14-9E6F-09703BE13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015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B2A4E-8A3A-452F-BEC0-E0ABF067DBF6}" type="datetimeFigureOut">
              <a:rPr lang="en-US" smtClean="0"/>
              <a:t>6/27/2020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FA926-D1B8-4F14-9E6F-09703BE13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310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B2A4E-8A3A-452F-BEC0-E0ABF067DBF6}" type="datetimeFigureOut">
              <a:rPr lang="en-US" smtClean="0"/>
              <a:t>6/27/2020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FA926-D1B8-4F14-9E6F-09703BE137D7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207872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B2A4E-8A3A-452F-BEC0-E0ABF067DBF6}" type="datetimeFigureOut">
              <a:rPr lang="en-US" smtClean="0"/>
              <a:t>6/27/2020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FA926-D1B8-4F14-9E6F-09703BE13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1158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B2A4E-8A3A-452F-BEC0-E0ABF067DBF6}" type="datetimeFigureOut">
              <a:rPr lang="en-US" smtClean="0"/>
              <a:t>6/27/2020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FA926-D1B8-4F14-9E6F-09703BE137D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009242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B2A4E-8A3A-452F-BEC0-E0ABF067DBF6}" type="datetimeFigureOut">
              <a:rPr lang="en-US" smtClean="0"/>
              <a:t>6/27/2020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FA926-D1B8-4F14-9E6F-09703BE13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7914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B2A4E-8A3A-452F-BEC0-E0ABF067DBF6}" type="datetimeFigureOut">
              <a:rPr lang="en-US" smtClean="0"/>
              <a:t>6/27/2020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FA926-D1B8-4F14-9E6F-09703BE13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090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B2A4E-8A3A-452F-BEC0-E0ABF067DBF6}" type="datetimeFigureOut">
              <a:rPr lang="en-US" smtClean="0"/>
              <a:t>6/27/2020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FA926-D1B8-4F14-9E6F-09703BE13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392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B2A4E-8A3A-452F-BEC0-E0ABF067DBF6}" type="datetimeFigureOut">
              <a:rPr lang="en-US" smtClean="0"/>
              <a:t>6/27/2020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FA926-D1B8-4F14-9E6F-09703BE13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946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B2A4E-8A3A-452F-BEC0-E0ABF067DBF6}" type="datetimeFigureOut">
              <a:rPr lang="en-US" smtClean="0"/>
              <a:t>6/27/2020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FA926-D1B8-4F14-9E6F-09703BE13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653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B2A4E-8A3A-452F-BEC0-E0ABF067DBF6}" type="datetimeFigureOut">
              <a:rPr lang="en-US" smtClean="0"/>
              <a:t>6/27/2020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FA926-D1B8-4F14-9E6F-09703BE13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780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B2A4E-8A3A-452F-BEC0-E0ABF067DBF6}" type="datetimeFigureOut">
              <a:rPr lang="en-US" smtClean="0"/>
              <a:t>6/27/2020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FA926-D1B8-4F14-9E6F-09703BE13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735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B2A4E-8A3A-452F-BEC0-E0ABF067DBF6}" type="datetimeFigureOut">
              <a:rPr lang="en-US" smtClean="0"/>
              <a:t>6/27/2020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FA926-D1B8-4F14-9E6F-09703BE13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851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B2A4E-8A3A-452F-BEC0-E0ABF067DBF6}" type="datetimeFigureOut">
              <a:rPr lang="en-US" smtClean="0"/>
              <a:t>6/27/2020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FA926-D1B8-4F14-9E6F-09703BE13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519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B2A4E-8A3A-452F-BEC0-E0ABF067DBF6}" type="datetimeFigureOut">
              <a:rPr lang="en-US" smtClean="0"/>
              <a:t>6/27/2020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FA926-D1B8-4F14-9E6F-09703BE13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686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B2A4E-8A3A-452F-BEC0-E0ABF067DBF6}" type="datetimeFigureOut">
              <a:rPr lang="en-US" smtClean="0"/>
              <a:t>6/27/2020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FA926-D1B8-4F14-9E6F-09703BE13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337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AB2A4E-8A3A-452F-BEC0-E0ABF067DBF6}" type="datetimeFigureOut">
              <a:rPr lang="en-US" smtClean="0"/>
              <a:t>6/27/2020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F4FA926-D1B8-4F14-9E6F-09703BE13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004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  <p:sldLayoutId id="2147483709" r:id="rId14"/>
    <p:sldLayoutId id="2147483710" r:id="rId15"/>
    <p:sldLayoutId id="214748371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Title of Article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Journal</a:t>
            </a:r>
          </a:p>
          <a:p>
            <a:r>
              <a:rPr lang="en-US" dirty="0" smtClean="0"/>
              <a:t>Date </a:t>
            </a:r>
            <a:r>
              <a:rPr lang="en-US" dirty="0" smtClean="0"/>
              <a:t>Published</a:t>
            </a:r>
          </a:p>
          <a:p>
            <a:r>
              <a:rPr lang="en-US" dirty="0"/>
              <a:t>Presenter Name and Date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429267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Population Examined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Significant Baseline Characteristics</a:t>
            </a:r>
          </a:p>
          <a:p>
            <a:r>
              <a:rPr lang="en-US" dirty="0" smtClean="0"/>
              <a:t>Differences between study groups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Table 1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67729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Are these appropriate inclusion/exclusion criteria?</a:t>
            </a:r>
          </a:p>
          <a:p>
            <a:r>
              <a:rPr lang="en-US" dirty="0" smtClean="0"/>
              <a:t>Are </a:t>
            </a:r>
            <a:r>
              <a:rPr lang="en-US" dirty="0" smtClean="0"/>
              <a:t>there significant in group differences?</a:t>
            </a:r>
          </a:p>
          <a:p>
            <a:r>
              <a:rPr lang="en-US" dirty="0" smtClean="0"/>
              <a:t>Can we compare this cohort to our population?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91150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Results: Primary Outcome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Summarize important results of the study</a:t>
            </a:r>
          </a:p>
          <a:p>
            <a:r>
              <a:rPr lang="en-US" dirty="0" smtClean="0"/>
              <a:t>It may be necessary to describe sub-group analysis, caveats, or other notable information not directly listed tables</a:t>
            </a:r>
          </a:p>
          <a:p>
            <a:r>
              <a:rPr lang="en-US" dirty="0" smtClean="0"/>
              <a:t>Include pictures of pertinent tables or graphs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0580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Results: Secondary Outcomes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Summarize important results of the study</a:t>
            </a:r>
          </a:p>
          <a:p>
            <a:r>
              <a:rPr lang="en-US" dirty="0" smtClean="0"/>
              <a:t>It may be necessary to describe sub-group analysis, caveats, or other notable information not directly listed tables</a:t>
            </a:r>
          </a:p>
          <a:p>
            <a:r>
              <a:rPr lang="en-US" dirty="0" smtClean="0"/>
              <a:t>Include pictures of pertinent tables or graphs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877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Results: Safety Outcomes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Summarize important results of the study</a:t>
            </a:r>
          </a:p>
          <a:p>
            <a:r>
              <a:rPr lang="en-US" dirty="0" smtClean="0"/>
              <a:t>It may be necessary to describe sub-group analysis, caveats, or other notable information not directly listed tables</a:t>
            </a:r>
          </a:p>
          <a:p>
            <a:r>
              <a:rPr lang="en-US" dirty="0" smtClean="0"/>
              <a:t>Include pictures of pertinent tables or graphs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89399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your interpretation of the outcomes?</a:t>
            </a:r>
          </a:p>
          <a:p>
            <a:r>
              <a:rPr lang="en-US" dirty="0" smtClean="0"/>
              <a:t>What are your criticisms?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25283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Criticisms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Consider and explain possible limitations, biases, or design flaws of the study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65955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Teaching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Emphasize important points or outcomes from the study</a:t>
            </a:r>
          </a:p>
          <a:p>
            <a:r>
              <a:rPr lang="en-US" dirty="0" smtClean="0"/>
              <a:t>List guidelines adopted from the trial if applicable</a:t>
            </a:r>
          </a:p>
          <a:p>
            <a:r>
              <a:rPr lang="en-US" dirty="0" smtClean="0"/>
              <a:t>Subsequently published studies or data may be discussed here</a:t>
            </a:r>
          </a:p>
        </p:txBody>
      </p:sp>
    </p:spTree>
    <p:extLst>
      <p:ext uri="{BB962C8B-B14F-4D97-AF65-F5344CB8AC3E}">
        <p14:creationId xmlns:p14="http://schemas.microsoft.com/office/powerpoint/2010/main" val="37192473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Bottom 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Briefly summarize the clinical impact of the study.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35909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MKSAP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MKSAP style question</a:t>
            </a:r>
          </a:p>
          <a:p>
            <a:r>
              <a:rPr lang="en-US" dirty="0" smtClean="0"/>
              <a:t>Be sure to cite MKSAP if pulled from question bank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5591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half" idx="2"/>
          </p:nvPr>
        </p:nvSpPr>
        <p:spPr>
          <a:xfrm>
            <a:off x="2817905" y="5453544"/>
            <a:ext cx="8816811" cy="689515"/>
          </a:xfrm>
        </p:spPr>
        <p:txBody>
          <a:bodyPr>
            <a:noAutofit/>
          </a:bodyPr>
          <a:lstStyle/>
          <a:p>
            <a:pPr>
              <a:spcBef>
                <a:spcPts val="133"/>
              </a:spcBef>
              <a:spcAft>
                <a:spcPts val="133"/>
              </a:spcAft>
            </a:pPr>
            <a:r>
              <a:rPr lang="en-US" sz="1867" dirty="0">
                <a:latin typeface="Tw Cen MT" panose="020B0602020104020603" pitchFamily="34" charset="0"/>
              </a:rPr>
              <a:t>DEFINE the TRIAL</a:t>
            </a:r>
            <a:r>
              <a:rPr lang="en-US" sz="1867" dirty="0">
                <a:latin typeface="Tw Cen MT" panose="020B0602020104020603" pitchFamily="34" charset="0"/>
              </a:rPr>
              <a:t> </a:t>
            </a:r>
            <a:r>
              <a:rPr lang="en-US" sz="1867" dirty="0">
                <a:latin typeface="Tw Cen MT" panose="020B0602020104020603" pitchFamily="34" charset="0"/>
              </a:rPr>
              <a:t>ACRONYM</a:t>
            </a:r>
            <a:endParaRPr lang="en-US" sz="1867" dirty="0">
              <a:latin typeface="Tw Cen MT" panose="020B0602020104020603" pitchFamily="34" charset="0"/>
            </a:endParaRP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9941" y="799041"/>
            <a:ext cx="8890000" cy="3810000"/>
          </a:xfrm>
        </p:spPr>
      </p:pic>
      <p:sp>
        <p:nvSpPr>
          <p:cNvPr id="2" name="Line Callout 1 1"/>
          <p:cNvSpPr/>
          <p:nvPr/>
        </p:nvSpPr>
        <p:spPr>
          <a:xfrm>
            <a:off x="9777274" y="1124506"/>
            <a:ext cx="2071457" cy="1136341"/>
          </a:xfrm>
          <a:prstGeom prst="borderCallout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Picture of trial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7750243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Site any sources used 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Curated by: Your name, specialist reviewer, project mentor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10123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List relevant information regarding prevalence or natural history of disease</a:t>
            </a:r>
          </a:p>
          <a:p>
            <a:r>
              <a:rPr lang="en-US" i="1" dirty="0" smtClean="0"/>
              <a:t>Briefly</a:t>
            </a:r>
            <a:r>
              <a:rPr lang="en-US" dirty="0" smtClean="0"/>
              <a:t> describe relevant previously published studies </a:t>
            </a:r>
          </a:p>
          <a:p>
            <a:r>
              <a:rPr lang="en-US" dirty="0" smtClean="0"/>
              <a:t>What are historical standards of care that this study may change?</a:t>
            </a:r>
          </a:p>
          <a:p>
            <a:r>
              <a:rPr lang="en-US" dirty="0" smtClean="0"/>
              <a:t>What is the importance of clinical question being examined?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061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Clinical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the clinical question or hypothesis being addressed in this study?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64484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Study </a:t>
            </a:r>
            <a:r>
              <a:rPr lang="en-US" dirty="0" smtClean="0"/>
              <a:t>Design 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Study details (RTC, blinding, </a:t>
            </a:r>
            <a:r>
              <a:rPr lang="en-US" dirty="0" err="1" smtClean="0"/>
              <a:t>etc</a:t>
            </a:r>
            <a:r>
              <a:rPr lang="en-US" dirty="0" smtClean="0"/>
              <a:t>)</a:t>
            </a:r>
          </a:p>
          <a:p>
            <a:r>
              <a:rPr lang="en-US" dirty="0" smtClean="0"/>
              <a:t>Trial details (location, dates, </a:t>
            </a:r>
            <a:r>
              <a:rPr lang="en-US" dirty="0" err="1" smtClean="0"/>
              <a:t>etc</a:t>
            </a:r>
            <a:r>
              <a:rPr lang="en-US" dirty="0" smtClean="0"/>
              <a:t>)</a:t>
            </a:r>
          </a:p>
          <a:p>
            <a:r>
              <a:rPr lang="en-US" dirty="0" smtClean="0"/>
              <a:t>Number of participants in the </a:t>
            </a:r>
            <a:r>
              <a:rPr lang="en-US" dirty="0" smtClean="0"/>
              <a:t>study</a:t>
            </a:r>
          </a:p>
          <a:p>
            <a:pPr lvl="1"/>
            <a:r>
              <a:rPr lang="en-US" dirty="0" smtClean="0"/>
              <a:t>N: Group 1</a:t>
            </a:r>
          </a:p>
          <a:p>
            <a:pPr lvl="1"/>
            <a:r>
              <a:rPr lang="en-US" dirty="0" smtClean="0"/>
              <a:t>N: Group 2</a:t>
            </a:r>
            <a:endParaRPr lang="en-US" dirty="0" smtClean="0"/>
          </a:p>
          <a:p>
            <a:r>
              <a:rPr lang="en-US" dirty="0" smtClean="0"/>
              <a:t>Type of analysis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48972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Study Design: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Methods of study: Describe the intervention the authors are </a:t>
            </a:r>
            <a:r>
              <a:rPr lang="en-US" dirty="0" smtClean="0"/>
              <a:t>performing</a:t>
            </a:r>
          </a:p>
          <a:p>
            <a:pPr lvl="1"/>
            <a:r>
              <a:rPr lang="en-US" dirty="0" smtClean="0"/>
              <a:t>Ensure details of both experimental and control cohorts are included</a:t>
            </a:r>
          </a:p>
          <a:p>
            <a:r>
              <a:rPr lang="en-US" dirty="0" smtClean="0"/>
              <a:t>Describe duration</a:t>
            </a:r>
            <a:r>
              <a:rPr lang="en-US" dirty="0"/>
              <a:t> </a:t>
            </a:r>
            <a:r>
              <a:rPr lang="en-US" dirty="0" smtClean="0"/>
              <a:t>of</a:t>
            </a:r>
            <a:r>
              <a:rPr lang="en-US" dirty="0" smtClean="0"/>
              <a:t> </a:t>
            </a:r>
            <a:r>
              <a:rPr lang="en-US" dirty="0"/>
              <a:t>follow </a:t>
            </a:r>
            <a:r>
              <a:rPr lang="en-US" dirty="0" smtClean="0"/>
              <a:t>up</a:t>
            </a:r>
            <a:r>
              <a:rPr lang="en-US" dirty="0" smtClean="0"/>
              <a:t>, monitoring protocols, </a:t>
            </a:r>
            <a:r>
              <a:rPr lang="en-US" dirty="0" err="1" smtClean="0"/>
              <a:t>etc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9796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Study Design: Outcomes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Outcomes:</a:t>
            </a:r>
          </a:p>
          <a:p>
            <a:endParaRPr lang="en-US" dirty="0"/>
          </a:p>
          <a:p>
            <a:r>
              <a:rPr lang="en-US" dirty="0" smtClean="0"/>
              <a:t>Primary outcomes</a:t>
            </a:r>
          </a:p>
          <a:p>
            <a:r>
              <a:rPr lang="en-US" dirty="0" smtClean="0"/>
              <a:t>Secondary outcomes</a:t>
            </a:r>
          </a:p>
          <a:p>
            <a:r>
              <a:rPr lang="en-US" dirty="0" smtClean="0"/>
              <a:t>Safety outcomes</a:t>
            </a:r>
          </a:p>
        </p:txBody>
      </p:sp>
    </p:spTree>
    <p:extLst>
      <p:ext uri="{BB962C8B-B14F-4D97-AF65-F5344CB8AC3E}">
        <p14:creationId xmlns:p14="http://schemas.microsoft.com/office/powerpoint/2010/main" val="25335330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</a:t>
            </a:r>
            <a:endParaRPr lang="en-US" b="1" dirty="0">
              <a:latin typeface="Tw Cen MT" panose="020B06020201040206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Examples:</a:t>
            </a:r>
          </a:p>
          <a:p>
            <a:r>
              <a:rPr lang="en-US" dirty="0" smtClean="0"/>
              <a:t>What </a:t>
            </a:r>
            <a:r>
              <a:rPr lang="en-US" dirty="0" smtClean="0"/>
              <a:t>do you think of the study design?</a:t>
            </a:r>
          </a:p>
          <a:p>
            <a:r>
              <a:rPr lang="en-US" dirty="0" smtClean="0"/>
              <a:t>Do you agree with the end points?</a:t>
            </a:r>
          </a:p>
          <a:p>
            <a:r>
              <a:rPr lang="en-US" dirty="0" smtClean="0"/>
              <a:t>Are there areas for potential bias?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74987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Population Examined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Inclusion Criteria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Exclusion Criteria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49766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Custom 1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FEC306"/>
      </a:accent2>
      <a:accent3>
        <a:srgbClr val="F59E00"/>
      </a:accent3>
      <a:accent4>
        <a:srgbClr val="418AB3"/>
      </a:accent4>
      <a:accent5>
        <a:srgbClr val="002060"/>
      </a:accent5>
      <a:accent6>
        <a:srgbClr val="00B0F0"/>
      </a:accent6>
      <a:hlink>
        <a:srgbClr val="F59E00"/>
      </a:hlink>
      <a:folHlink>
        <a:srgbClr val="B2B2B2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41</TotalTime>
  <Words>429</Words>
  <Application>Microsoft Office PowerPoint</Application>
  <PresentationFormat>Widescreen</PresentationFormat>
  <Paragraphs>80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Trebuchet MS</vt:lpstr>
      <vt:lpstr>Tw Cen MT</vt:lpstr>
      <vt:lpstr>Wingdings 3</vt:lpstr>
      <vt:lpstr>Facet</vt:lpstr>
      <vt:lpstr>Title of Article</vt:lpstr>
      <vt:lpstr>PowerPoint Presentation</vt:lpstr>
      <vt:lpstr>Background</vt:lpstr>
      <vt:lpstr>Clinical Question</vt:lpstr>
      <vt:lpstr>Study Design Discussion</vt:lpstr>
      <vt:lpstr>Study Design: Methods</vt:lpstr>
      <vt:lpstr>Study Design: Outcomes</vt:lpstr>
      <vt:lpstr>Discussion</vt:lpstr>
      <vt:lpstr>Population Examined</vt:lpstr>
      <vt:lpstr>Population Examined</vt:lpstr>
      <vt:lpstr>Discussion</vt:lpstr>
      <vt:lpstr>Results: Primary Outcome</vt:lpstr>
      <vt:lpstr>Results: Secondary Outcomes</vt:lpstr>
      <vt:lpstr>Results: Safety Outcomes</vt:lpstr>
      <vt:lpstr>Discussion</vt:lpstr>
      <vt:lpstr>Criticisms</vt:lpstr>
      <vt:lpstr>Teaching Points</vt:lpstr>
      <vt:lpstr>Bottom Line</vt:lpstr>
      <vt:lpstr>MKSAP Question</vt:lpstr>
      <vt:lpstr>Citations</vt:lpstr>
    </vt:vector>
  </TitlesOfParts>
  <Company>DHS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Article</dc:title>
  <dc:creator>Matthew Mccullough</dc:creator>
  <cp:lastModifiedBy>Matthew Mccullough</cp:lastModifiedBy>
  <cp:revision>12</cp:revision>
  <dcterms:created xsi:type="dcterms:W3CDTF">2019-04-23T22:12:13Z</dcterms:created>
  <dcterms:modified xsi:type="dcterms:W3CDTF">2020-06-27T22:09:16Z</dcterms:modified>
</cp:coreProperties>
</file>