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52"/>
  </p:notesMasterIdLst>
  <p:sldIdLst>
    <p:sldId id="336" r:id="rId2"/>
    <p:sldId id="256" r:id="rId3"/>
    <p:sldId id="285" r:id="rId4"/>
    <p:sldId id="361" r:id="rId5"/>
    <p:sldId id="362" r:id="rId6"/>
    <p:sldId id="363" r:id="rId7"/>
    <p:sldId id="257" r:id="rId8"/>
    <p:sldId id="290" r:id="rId9"/>
    <p:sldId id="367" r:id="rId10"/>
    <p:sldId id="368" r:id="rId11"/>
    <p:sldId id="369" r:id="rId12"/>
    <p:sldId id="292" r:id="rId13"/>
    <p:sldId id="258" r:id="rId14"/>
    <p:sldId id="291" r:id="rId15"/>
    <p:sldId id="259" r:id="rId16"/>
    <p:sldId id="293" r:id="rId17"/>
    <p:sldId id="379" r:id="rId18"/>
    <p:sldId id="380" r:id="rId19"/>
    <p:sldId id="262" r:id="rId20"/>
    <p:sldId id="302" r:id="rId21"/>
    <p:sldId id="371" r:id="rId22"/>
    <p:sldId id="263" r:id="rId23"/>
    <p:sldId id="303" r:id="rId24"/>
    <p:sldId id="304" r:id="rId25"/>
    <p:sldId id="264" r:id="rId26"/>
    <p:sldId id="305" r:id="rId27"/>
    <p:sldId id="306" r:id="rId28"/>
    <p:sldId id="267" r:id="rId29"/>
    <p:sldId id="314" r:id="rId30"/>
    <p:sldId id="372" r:id="rId31"/>
    <p:sldId id="268" r:id="rId32"/>
    <p:sldId id="373" r:id="rId33"/>
    <p:sldId id="374" r:id="rId34"/>
    <p:sldId id="375" r:id="rId35"/>
    <p:sldId id="328" r:id="rId36"/>
    <p:sldId id="269" r:id="rId37"/>
    <p:sldId id="321" r:id="rId38"/>
    <p:sldId id="376" r:id="rId39"/>
    <p:sldId id="377" r:id="rId40"/>
    <p:sldId id="272" r:id="rId41"/>
    <p:sldId id="318" r:id="rId42"/>
    <p:sldId id="378" r:id="rId43"/>
    <p:sldId id="273" r:id="rId44"/>
    <p:sldId id="320" r:id="rId45"/>
    <p:sldId id="317" r:id="rId46"/>
    <p:sldId id="274" r:id="rId47"/>
    <p:sldId id="382" r:id="rId48"/>
    <p:sldId id="384" r:id="rId49"/>
    <p:sldId id="271" r:id="rId50"/>
    <p:sldId id="38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in Rooke" initials="CR" lastIdx="1" clrIdx="0">
    <p:extLst>
      <p:ext uri="{19B8F6BF-5375-455C-9EA6-DF929625EA0E}">
        <p15:presenceInfo xmlns:p15="http://schemas.microsoft.com/office/powerpoint/2012/main" userId="S-1-5-21-550961876-1697389466-365980730-275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>
      <p:cViewPr varScale="1">
        <p:scale>
          <a:sx n="101" d="100"/>
          <a:sy n="101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6D6E13-CC21-40BA-8D30-E81C3A6F8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3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CB34-286F-470E-814A-C7B432F12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4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966A-C055-46E6-98D0-EB701A7B7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12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4B44-09D6-4E74-9447-0E782DB9C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8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D99-8CB8-426F-989F-9DD50BFC1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7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7926-4CC4-4F29-A76D-6E31E3F2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51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C0F2-B0D4-4D39-BF22-FF4851DFA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7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F232-70C0-480E-9661-D145E4AEF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AD4E-05F7-4817-8553-3704D3AE4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F81A-7B2B-4B80-8B86-54FBFC9B2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D476-1A47-499C-94CF-5E130DD92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4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475F-E73D-4A1A-8F96-B48CB098B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7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A3EFC-27D7-420F-B397-2C18268BE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9.xml"/><Relationship Id="rId3" Type="http://schemas.openxmlformats.org/officeDocument/2006/relationships/slide" Target="slide13.xml"/><Relationship Id="rId7" Type="http://schemas.openxmlformats.org/officeDocument/2006/relationships/slide" Target="slide40.xml"/><Relationship Id="rId12" Type="http://schemas.openxmlformats.org/officeDocument/2006/relationships/slide" Target="slide2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3.xml"/><Relationship Id="rId11" Type="http://schemas.openxmlformats.org/officeDocument/2006/relationships/slide" Target="slide25.xml"/><Relationship Id="rId5" Type="http://schemas.openxmlformats.org/officeDocument/2006/relationships/slide" Target="slide46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31.xml"/><Relationship Id="rId1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Anticoagulation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Carlin Rooke, MD</a:t>
            </a:r>
          </a:p>
          <a:p>
            <a:r>
              <a:rPr lang="en-US" dirty="0" smtClean="0"/>
              <a:t>July 27, 2018 </a:t>
            </a:r>
          </a:p>
        </p:txBody>
      </p:sp>
    </p:spTree>
    <p:extLst>
      <p:ext uri="{BB962C8B-B14F-4D97-AF65-F5344CB8AC3E}">
        <p14:creationId xmlns:p14="http://schemas.microsoft.com/office/powerpoint/2010/main" val="30302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500" t="3333" r="31824" b="10000"/>
          <a:stretch/>
        </p:blipFill>
        <p:spPr>
          <a:xfrm>
            <a:off x="609600" y="293172"/>
            <a:ext cx="5867400" cy="6271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066800"/>
            <a:ext cx="2590800" cy="304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19200" y="3048000"/>
            <a:ext cx="1752600" cy="609600"/>
            <a:chOff x="1219200" y="3048000"/>
            <a:chExt cx="1752600" cy="609600"/>
          </a:xfrm>
        </p:grpSpPr>
        <p:sp>
          <p:nvSpPr>
            <p:cNvPr id="4" name="Oval 3"/>
            <p:cNvSpPr/>
            <p:nvPr/>
          </p:nvSpPr>
          <p:spPr>
            <a:xfrm>
              <a:off x="1219200" y="3048000"/>
              <a:ext cx="685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3352800"/>
              <a:ext cx="6858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307592" y="5410200"/>
            <a:ext cx="2045208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5410200"/>
            <a:ext cx="2590800" cy="381000"/>
            <a:chOff x="1143000" y="5410200"/>
            <a:chExt cx="2590800" cy="381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31392" y="5410200"/>
              <a:ext cx="2502408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143000" y="5410200"/>
              <a:ext cx="2502408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34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00" t="30000" r="36667" b="13151"/>
          <a:stretch/>
        </p:blipFill>
        <p:spPr>
          <a:xfrm>
            <a:off x="914400" y="457201"/>
            <a:ext cx="5867400" cy="5105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143000" y="3454400"/>
            <a:ext cx="2906358" cy="279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50" y="5867400"/>
            <a:ext cx="69723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OVM Coumadin ED/UC Urgent Follow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32" t="4667" r="18334" b="9680"/>
          <a:stretch/>
        </p:blipFill>
        <p:spPr>
          <a:xfrm>
            <a:off x="533400" y="380999"/>
            <a:ext cx="7391400" cy="6247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2743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371600"/>
            <a:ext cx="2743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6838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$100 – starting warfarin 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1600200"/>
            <a:ext cx="83820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When starting warfarin in the outpatient setting: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800" dirty="0"/>
              <a:t>W</a:t>
            </a:r>
            <a:r>
              <a:rPr lang="en-US" sz="4800" dirty="0" smtClean="0"/>
              <a:t>hat is the usual starting dose?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800" dirty="0" smtClean="0"/>
              <a:t>How much medication should be provided?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0" dirty="0" smtClean="0"/>
          </a:p>
          <a:p>
            <a:pPr marL="1371600" indent="-13716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500" t="36666" r="78333" b="49367"/>
          <a:stretch/>
        </p:blipFill>
        <p:spPr>
          <a:xfrm>
            <a:off x="304800" y="389509"/>
            <a:ext cx="1143000" cy="1088571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34350" cy="2530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4000" b="1" dirty="0" smtClean="0"/>
              <a:t>When starting warfarin in the outpatient setting:</a:t>
            </a:r>
            <a:br>
              <a:rPr lang="en-US" altLang="en-US" sz="4000" b="1" dirty="0" smtClean="0"/>
            </a:br>
            <a:r>
              <a:rPr lang="en-US" altLang="en-US" sz="3400" b="1" dirty="0" smtClean="0"/>
              <a:t>- </a:t>
            </a:r>
            <a:r>
              <a:rPr lang="en-US" sz="3400" dirty="0" smtClean="0"/>
              <a:t>What </a:t>
            </a:r>
            <a:r>
              <a:rPr lang="en-US" sz="3400" dirty="0"/>
              <a:t>is the usual starting dose?</a:t>
            </a:r>
            <a:br>
              <a:rPr lang="en-US" sz="3400" dirty="0"/>
            </a:br>
            <a:r>
              <a:rPr lang="en-US" sz="3400" dirty="0" smtClean="0"/>
              <a:t>- How </a:t>
            </a:r>
            <a:r>
              <a:rPr lang="en-US" sz="3400" dirty="0"/>
              <a:t>much medication should be provided</a:t>
            </a:r>
            <a:r>
              <a:rPr lang="en-US" sz="3400" dirty="0" smtClean="0"/>
              <a:t>?</a:t>
            </a:r>
            <a:endParaRPr lang="en-US" alt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3352800" cy="2743200"/>
          </a:xfrm>
        </p:spPr>
        <p:txBody>
          <a:bodyPr>
            <a:normAutofit/>
          </a:bodyPr>
          <a:lstStyle/>
          <a:p>
            <a:pPr marL="400050" lvl="1" indent="0" eaLnBrk="1" hangingPunct="1">
              <a:buNone/>
              <a:defRPr/>
            </a:pPr>
            <a:r>
              <a:rPr lang="en-US" sz="2600" u="sng" dirty="0" smtClean="0"/>
              <a:t>Starting Dose</a:t>
            </a:r>
            <a:r>
              <a:rPr lang="en-US" sz="2600" dirty="0" smtClean="0"/>
              <a:t>:</a:t>
            </a:r>
          </a:p>
          <a:p>
            <a:pPr marL="400050" lvl="1" indent="0" eaLnBrk="1" hangingPunct="1">
              <a:buNone/>
              <a:defRPr/>
            </a:pPr>
            <a:endParaRPr lang="en-US" sz="2600" dirty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1mg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2.5mg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5mg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10mg</a:t>
            </a:r>
            <a:endParaRPr lang="en-US" sz="2600" dirty="0"/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4953000"/>
            <a:ext cx="609600" cy="5715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27500" y="3352800"/>
            <a:ext cx="335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eaLnBrk="1" hangingPunct="1">
              <a:buNone/>
              <a:defRPr/>
            </a:pPr>
            <a:r>
              <a:rPr lang="en-US" sz="2600" u="sng" dirty="0" smtClean="0"/>
              <a:t>Supply</a:t>
            </a:r>
            <a:r>
              <a:rPr lang="en-US" sz="2600" dirty="0" smtClean="0"/>
              <a:t>:</a:t>
            </a:r>
          </a:p>
          <a:p>
            <a:pPr marL="400050" lvl="1" indent="0" eaLnBrk="1" hangingPunct="1">
              <a:buNone/>
              <a:defRPr/>
            </a:pPr>
            <a:endParaRPr lang="en-US" sz="2600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3 days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10-14 days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30 days</a:t>
            </a:r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90 days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91025" y="4552950"/>
            <a:ext cx="609600" cy="5715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6838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$100 – Access to DOACs 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57200" y="1600200"/>
            <a:ext cx="83820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Which insurance status prevents a patient from access to rivaroxaban and/or </a:t>
            </a:r>
            <a:r>
              <a:rPr lang="en-US" sz="4800" dirty="0" err="1" smtClean="0"/>
              <a:t>apixaban</a:t>
            </a:r>
            <a:r>
              <a:rPr lang="en-US" sz="4800" dirty="0" smtClean="0"/>
              <a:t> at the OVMC pharmacy?</a:t>
            </a: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500" t="36666" r="78333" b="49367"/>
          <a:stretch/>
        </p:blipFill>
        <p:spPr>
          <a:xfrm>
            <a:off x="304800" y="389509"/>
            <a:ext cx="1143000" cy="1088571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161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/>
              <a:t>Which insurance status prevents a patient from accessing rivaroxaban and/or </a:t>
            </a:r>
            <a:r>
              <a:rPr lang="en-US" altLang="en-US" sz="4000" b="1" dirty="0" err="1" smtClean="0"/>
              <a:t>apixaban</a:t>
            </a:r>
            <a:r>
              <a:rPr lang="en-US" altLang="en-US" sz="4000" b="1" dirty="0" smtClean="0"/>
              <a:t> at the OVMC pharmacy?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848600" cy="3581400"/>
          </a:xfrm>
        </p:spPr>
        <p:txBody>
          <a:bodyPr>
            <a:normAutofit/>
          </a:bodyPr>
          <a:lstStyle/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DHS </a:t>
            </a:r>
            <a:r>
              <a:rPr lang="en-US" sz="2600" dirty="0" err="1" smtClean="0"/>
              <a:t>Medi</a:t>
            </a:r>
            <a:r>
              <a:rPr lang="en-US" sz="2600" dirty="0" smtClean="0"/>
              <a:t>-Cal Managed Care</a:t>
            </a:r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endParaRPr lang="en-US" sz="2600" dirty="0"/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IHSS (In-Home Supportive Services)</a:t>
            </a:r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endParaRPr lang="en-US" sz="2600" dirty="0"/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Non-DHS </a:t>
            </a:r>
            <a:r>
              <a:rPr lang="en-US" sz="2600" dirty="0" err="1" smtClean="0"/>
              <a:t>Medi</a:t>
            </a:r>
            <a:r>
              <a:rPr lang="en-US" sz="2600" dirty="0" smtClean="0"/>
              <a:t>-Cal Managed Care</a:t>
            </a:r>
            <a:endParaRPr lang="en-US" sz="2600" i="1" dirty="0" smtClean="0"/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endParaRPr lang="en-US" sz="2600" i="1" dirty="0"/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ATP/Charity</a:t>
            </a:r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endParaRPr lang="en-US" sz="2600" dirty="0"/>
          </a:p>
          <a:p>
            <a:pPr marL="914400" lvl="1" indent="-514350" eaLnBrk="1" hangingPunct="1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2600" dirty="0" smtClean="0"/>
              <a:t>None of the above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hangingPunct="1">
              <a:buFont typeface="Arial" panose="020B0604020202020204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5791200"/>
            <a:ext cx="609600" cy="5715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Authorization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60" t="11110" r="42500" b="55938"/>
          <a:stretch/>
        </p:blipFill>
        <p:spPr>
          <a:xfrm>
            <a:off x="657083" y="1713434"/>
            <a:ext cx="7886700" cy="3883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4191000"/>
            <a:ext cx="2971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50" t="22221" r="40416" b="9723"/>
          <a:stretch/>
        </p:blipFill>
        <p:spPr>
          <a:xfrm>
            <a:off x="152400" y="76200"/>
            <a:ext cx="8382000" cy="6638760"/>
          </a:xfrm>
          <a:prstGeom prst="rect">
            <a:avLst/>
          </a:prstGeom>
        </p:spPr>
      </p:pic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8273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$200 – Surgically provoked DVT 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If a patient develops a DVT within 3 months of having major surgery, what is the most appropriate treatment?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667" t="37387" r="70000" b="49640"/>
          <a:stretch/>
        </p:blipFill>
        <p:spPr>
          <a:xfrm>
            <a:off x="304800" y="389510"/>
            <a:ext cx="1143000" cy="111210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Pain Scale Jeopardy</a:t>
            </a:r>
          </a:p>
        </p:txBody>
      </p:sp>
      <p:sp>
        <p:nvSpPr>
          <p:cNvPr id="307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4400" y="2670717"/>
            <a:ext cx="1524000" cy="1003609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" panose="02020603050405020304" pitchFamily="18" charset="0"/>
                <a:hlinkClick r:id="rId2" action="ppaction://hlinksldjump"/>
              </a:rPr>
              <a:t>$100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914400" y="838200"/>
            <a:ext cx="1524000" cy="1524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 anchorCtr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700" b="1" dirty="0" smtClean="0">
                <a:solidFill>
                  <a:schemeClr val="bg1"/>
                </a:solidFill>
                <a:latin typeface="+mn-lt"/>
              </a:rPr>
              <a:t>Discomforting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2720898" y="838200"/>
            <a:ext cx="1524000" cy="1524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  <a:cs typeface="Times" panose="02020603050405020304" pitchFamily="18" charset="0"/>
              </a:rPr>
              <a:t>Distressing</a:t>
            </a: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4560849" y="838200"/>
            <a:ext cx="1524000" cy="1524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</a:rPr>
              <a:t>Intense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6389649" y="838200"/>
            <a:ext cx="1524000" cy="154072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b" anchorCtr="1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</a:rPr>
              <a:t>Utterly horrible</a:t>
            </a:r>
          </a:p>
        </p:txBody>
      </p:sp>
      <p:sp>
        <p:nvSpPr>
          <p:cNvPr id="3080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14400" y="3939381"/>
            <a:ext cx="1524000" cy="967581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3" action="ppaction://hlinksldjump"/>
              </a:rPr>
              <a:t>$100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81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14400" y="5168165"/>
            <a:ext cx="1524000" cy="1004035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4" action="ppaction://hlinksldjump"/>
              </a:rPr>
              <a:t>$100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86" name="AutoShap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00800" y="5168162"/>
            <a:ext cx="1524000" cy="1004035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5" action="ppaction://hlinksldjump"/>
              </a:rPr>
              <a:t>$400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87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00800" y="3939381"/>
            <a:ext cx="1524000" cy="942996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6" action="ppaction://hlinksldjump"/>
              </a:rPr>
              <a:t>$400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88" name="AutoShap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400800" y="2667001"/>
            <a:ext cx="1524000" cy="1007326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7" action="ppaction://hlinksldjump"/>
              </a:rPr>
              <a:t>$400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91" name="AutoShap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60849" y="5168163"/>
            <a:ext cx="1524000" cy="1004035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  <a:hlinkClick r:id="rId8" action="ppaction://hlinksldjump"/>
              </a:rPr>
              <a:t>$300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092" name="AutoShape 2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60849" y="3939381"/>
            <a:ext cx="1524000" cy="942996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9" action="ppaction://hlinksldjump"/>
              </a:rPr>
              <a:t>$300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93" name="AutoShap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60849" y="2667000"/>
            <a:ext cx="1524000" cy="100732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10" action="ppaction://hlinksldjump"/>
              </a:rPr>
              <a:t>$300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96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09747" y="5168164"/>
            <a:ext cx="1524000" cy="1004035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11" action="ppaction://hlinksldjump"/>
              </a:rPr>
              <a:t>$200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97" name="AutoShape 3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720898" y="3945246"/>
            <a:ext cx="1524000" cy="961715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12" action="ppaction://hlinksldjump"/>
              </a:rPr>
              <a:t>$200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3098" name="AutoShape 3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709747" y="2683728"/>
            <a:ext cx="1524000" cy="9906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" panose="02020603050405020304" pitchFamily="18" charset="0"/>
                <a:hlinkClick r:id="rId13" action="ppaction://hlinksldjump"/>
              </a:rPr>
              <a:t>$200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83" name="Rectangl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2944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/>
              <a:t>Final Jeopardy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 l="12500" t="36666" r="78333" b="48668"/>
          <a:stretch/>
        </p:blipFill>
        <p:spPr>
          <a:xfrm>
            <a:off x="1266593" y="990600"/>
            <a:ext cx="838200" cy="838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/>
          <a:srcRect l="21667" t="36666" r="70000" b="48945"/>
          <a:stretch/>
        </p:blipFill>
        <p:spPr>
          <a:xfrm>
            <a:off x="3103757" y="976726"/>
            <a:ext cx="762000" cy="8223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/>
          <a:srcRect l="30326" t="36666" r="61341" b="49473"/>
          <a:stretch/>
        </p:blipFill>
        <p:spPr>
          <a:xfrm>
            <a:off x="4941848" y="991806"/>
            <a:ext cx="762001" cy="7921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/>
          <a:srcRect l="38334" t="36666" r="52500" b="48945"/>
          <a:stretch/>
        </p:blipFill>
        <p:spPr>
          <a:xfrm>
            <a:off x="6741842" y="929959"/>
            <a:ext cx="838200" cy="822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530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If a patient develops a DVT within 3 months of having major surgery, what is the most appropriate treatment?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8153400" cy="3505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Rivaroxaban for 3 months 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Rivaroxaban for 6 months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Rivaroxaban indefinitely 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Warfarin for 3 months (with initial </a:t>
            </a:r>
            <a:r>
              <a:rPr lang="en-US" dirty="0" err="1" smtClean="0"/>
              <a:t>lovenox</a:t>
            </a:r>
            <a:r>
              <a:rPr lang="en-US" dirty="0" smtClean="0"/>
              <a:t> bridging)</a:t>
            </a:r>
          </a:p>
          <a:p>
            <a:pPr marL="914400" lvl="1" indent="-514350">
              <a:buFont typeface="+mj-lt"/>
              <a:buAutoNum type="alphaLcParenR" startAt="4"/>
              <a:defRPr/>
            </a:pPr>
            <a:r>
              <a:rPr lang="en-US" dirty="0" smtClean="0"/>
              <a:t>Warfarin for 6 months (with initial </a:t>
            </a:r>
            <a:r>
              <a:rPr lang="en-US" dirty="0" err="1" smtClean="0"/>
              <a:t>lovenox</a:t>
            </a:r>
            <a:r>
              <a:rPr lang="en-US" dirty="0" smtClean="0"/>
              <a:t> bridging)</a:t>
            </a:r>
          </a:p>
          <a:p>
            <a:pPr marL="914400" lvl="1" indent="-514350">
              <a:buFont typeface="+mj-lt"/>
              <a:buAutoNum type="alphaLcParenR" startAt="4"/>
              <a:defRPr/>
            </a:pPr>
            <a:r>
              <a:rPr lang="en-US" dirty="0" smtClean="0"/>
              <a:t>Warfarin indefinitely (with initial </a:t>
            </a:r>
            <a:r>
              <a:rPr lang="en-US" dirty="0" err="1" smtClean="0"/>
              <a:t>lovenox</a:t>
            </a:r>
            <a:r>
              <a:rPr lang="en-US" dirty="0" smtClean="0"/>
              <a:t> bridging)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1040" y="3489960"/>
            <a:ext cx="6858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Risk of recurrent VTE after surgically-provoked VTE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745022"/>
              </p:ext>
            </p:extLst>
          </p:nvPr>
        </p:nvGraphicFramePr>
        <p:xfrm>
          <a:off x="560071" y="2209800"/>
          <a:ext cx="792479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399"/>
                <a:gridCol w="1752600"/>
                <a:gridCol w="2590800"/>
              </a:tblGrid>
              <a:tr h="597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 yr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 yrs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Surgical</a:t>
                      </a:r>
                      <a:r>
                        <a:rPr lang="en-US" sz="3200" baseline="0" dirty="0" smtClean="0">
                          <a:effectLst/>
                        </a:rPr>
                        <a:t> provoking factor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(0.5%/</a:t>
                      </a:r>
                      <a:r>
                        <a:rPr lang="en-US" sz="3200" dirty="0" err="1">
                          <a:effectLst/>
                        </a:rPr>
                        <a:t>yr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$200 –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Nonvalvular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AFib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Which of the following patients must be treated with warfarin, (</a:t>
            </a:r>
            <a:r>
              <a:rPr lang="en-US" sz="4800" i="1" dirty="0" smtClean="0"/>
              <a:t>not</a:t>
            </a:r>
            <a:r>
              <a:rPr lang="en-US" sz="4800" dirty="0" smtClean="0"/>
              <a:t> </a:t>
            </a:r>
            <a:r>
              <a:rPr lang="en-US" sz="4800" dirty="0" err="1" smtClean="0"/>
              <a:t>rivaroxban</a:t>
            </a:r>
            <a:r>
              <a:rPr lang="en-US" sz="4800" dirty="0" smtClean="0"/>
              <a:t> or </a:t>
            </a:r>
            <a:r>
              <a:rPr lang="en-US" sz="4800" dirty="0" err="1" smtClean="0"/>
              <a:t>apixaban</a:t>
            </a:r>
            <a:r>
              <a:rPr lang="en-US" sz="4800" dirty="0" smtClean="0"/>
              <a:t>)?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667" t="37387" r="70000" b="49640"/>
          <a:stretch/>
        </p:blipFill>
        <p:spPr>
          <a:xfrm>
            <a:off x="304800" y="389510"/>
            <a:ext cx="1143000" cy="1112108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97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Which of the following patients must be treated with warfarin (not rivaroxaban or </a:t>
            </a:r>
            <a:r>
              <a:rPr lang="en-US" altLang="en-US" dirty="0" err="1" smtClean="0"/>
              <a:t>apixaban</a:t>
            </a:r>
            <a:r>
              <a:rPr lang="en-US" altLang="en-US" dirty="0" smtClean="0"/>
              <a:t>)?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700" dirty="0" smtClean="0"/>
              <a:t>47 Y W with paroxysmal </a:t>
            </a:r>
            <a:r>
              <a:rPr lang="en-US" sz="3700" dirty="0" err="1" smtClean="0"/>
              <a:t>Afib</a:t>
            </a:r>
            <a:r>
              <a:rPr lang="en-US" sz="3700" dirty="0" smtClean="0"/>
              <a:t> and moderate mitral stenosis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sz="3700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700" dirty="0" smtClean="0"/>
              <a:t>64 Y M with permanent </a:t>
            </a:r>
            <a:r>
              <a:rPr lang="en-US" sz="3700" dirty="0" err="1" smtClean="0"/>
              <a:t>Afib</a:t>
            </a:r>
            <a:r>
              <a:rPr lang="en-US" sz="3700" dirty="0" smtClean="0"/>
              <a:t> and aortic sclerosis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sz="3700" dirty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700" dirty="0" smtClean="0"/>
              <a:t>75 Y M with paroxysmal </a:t>
            </a:r>
            <a:r>
              <a:rPr lang="en-US" sz="3700" dirty="0" err="1" smtClean="0"/>
              <a:t>Afib</a:t>
            </a:r>
            <a:r>
              <a:rPr lang="en-US" sz="3700" dirty="0" smtClean="0"/>
              <a:t> and mitral valve prolapse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5800" y="2667000"/>
            <a:ext cx="719138" cy="6858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Valvular</a:t>
            </a:r>
            <a:r>
              <a:rPr lang="en-US" altLang="en-US" dirty="0" smtClean="0"/>
              <a:t> Atrial Fibrillation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848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3400" dirty="0" smtClean="0"/>
              <a:t>Inconsistent definition, but always includes:</a:t>
            </a:r>
          </a:p>
          <a:p>
            <a:pPr marL="1314450" lvl="2" indent="-514350">
              <a:buFont typeface="+mj-lt"/>
              <a:buAutoNum type="alphaLcParenR"/>
              <a:defRPr/>
            </a:pPr>
            <a:r>
              <a:rPr lang="en-US" sz="3000" dirty="0" smtClean="0"/>
              <a:t>Mitral valve stenosis</a:t>
            </a:r>
          </a:p>
          <a:p>
            <a:pPr marL="1314450" lvl="2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Rheumatic heart disease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endParaRPr lang="en-US" sz="3400" dirty="0" smtClean="0"/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sz="3400" dirty="0" smtClean="0"/>
              <a:t>Warfarin is superior to DOAC therapy 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A patient is found to have a DVT of her left popliteal vein. She is also receiving chemotherapy and radiation for cervical cancer. What is the most effective anticoagulant?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67" t="37387" r="70000" b="49640"/>
          <a:stretch/>
        </p:blipFill>
        <p:spPr>
          <a:xfrm>
            <a:off x="304800" y="389510"/>
            <a:ext cx="1143000" cy="111210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$200 – </a:t>
            </a:r>
            <a:r>
              <a:rPr lang="en-US" alt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Malignancy-associated VTE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97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What is the most effective anticoagulant for treating malignancy-associated DVT?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514600"/>
            <a:ext cx="78486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400" dirty="0" err="1" smtClean="0"/>
              <a:t>Lovenox</a:t>
            </a:r>
            <a:r>
              <a:rPr lang="en-US" sz="3400" dirty="0" smtClean="0"/>
              <a:t> 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400" dirty="0" smtClean="0"/>
              <a:t>Warfarin (with initial </a:t>
            </a:r>
            <a:r>
              <a:rPr lang="en-US" sz="3400" dirty="0" err="1" smtClean="0"/>
              <a:t>lovenox</a:t>
            </a:r>
            <a:r>
              <a:rPr lang="en-US" sz="3400" dirty="0" smtClean="0"/>
              <a:t> bridge)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400" dirty="0" smtClean="0"/>
              <a:t>Rivaroxaban or </a:t>
            </a:r>
            <a:r>
              <a:rPr lang="en-US" sz="3400" dirty="0" err="1" smtClean="0"/>
              <a:t>apixaban</a:t>
            </a:r>
            <a:endParaRPr lang="en-US" sz="3400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400" dirty="0" smtClean="0"/>
              <a:t>IV unfractionated heparin 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685800" cy="7239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Recurrence of VTE with malignancy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34350" cy="4351338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3400" dirty="0" smtClean="0"/>
              <a:t>CLOT trial warfarin (17%) vs </a:t>
            </a:r>
            <a:r>
              <a:rPr lang="en-US" altLang="en-US" sz="3400" dirty="0" err="1" smtClean="0"/>
              <a:t>dalteparin</a:t>
            </a:r>
            <a:r>
              <a:rPr lang="en-US" altLang="en-US" sz="3400" dirty="0" smtClean="0"/>
              <a:t> (9%)</a:t>
            </a:r>
          </a:p>
          <a:p>
            <a:pPr eaLnBrk="1" hangingPunct="1"/>
            <a:r>
              <a:rPr lang="en-US" altLang="en-US" sz="3400" dirty="0" smtClean="0"/>
              <a:t>LITE trial warfarin (16%) vs </a:t>
            </a:r>
            <a:r>
              <a:rPr lang="en-US" altLang="en-US" sz="3400" dirty="0" err="1" smtClean="0"/>
              <a:t>tinzaparin</a:t>
            </a:r>
            <a:r>
              <a:rPr lang="en-US" altLang="en-US" sz="3400" dirty="0" smtClean="0"/>
              <a:t> (7%)</a:t>
            </a:r>
          </a:p>
          <a:p>
            <a:pPr eaLnBrk="1" hangingPunct="1"/>
            <a:endParaRPr lang="en-US" altLang="en-US" sz="3400" dirty="0" smtClean="0"/>
          </a:p>
          <a:p>
            <a:pPr eaLnBrk="1" hangingPunct="1"/>
            <a:r>
              <a:rPr lang="en-US" altLang="en-US" sz="3400" dirty="0" smtClean="0"/>
              <a:t>No data for novel oral anticoagulants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A 54 year old man with hypertension presents to his primary care appointment. He feels well.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On physical exam, he is found to have an irregularly irregular heart rate.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EKG confirms atrial fibrillation with rate of 84 bpm.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1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What is the best strategy for anticoagulation?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0326" t="36666" r="61341" b="49473"/>
          <a:stretch/>
        </p:blipFill>
        <p:spPr>
          <a:xfrm>
            <a:off x="304800" y="389510"/>
            <a:ext cx="1143000" cy="118824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$300 – </a:t>
            </a:r>
            <a:r>
              <a:rPr lang="en-US" alt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New onset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Afib</a:t>
            </a:r>
            <a:r>
              <a:rPr lang="en-US" alt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208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4000" b="1" dirty="0" smtClean="0"/>
              <a:t>What is the best anticoagulation strategy for this patient’s new onset atrial fibrillation?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7848600" cy="426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Start oral rivaroxaban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Start oral warfarin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Prescribe oral warfarin with </a:t>
            </a:r>
            <a:r>
              <a:rPr lang="en-US" dirty="0" err="1" smtClean="0"/>
              <a:t>lovenox</a:t>
            </a:r>
            <a:r>
              <a:rPr lang="en-US" dirty="0" smtClean="0"/>
              <a:t> bridging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Admit to hospital for warfarin with IV unfractionated heparin bridging (and refer to anticoagulation clinic at discharge)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2667000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Level 1: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685800" y="1143000"/>
            <a:ext cx="8077200" cy="457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 smtClean="0">
                <a:solidFill>
                  <a:schemeClr val="bg1"/>
                </a:solidFill>
              </a:rPr>
              <a:t>Discomforting</a:t>
            </a:r>
            <a:endParaRPr lang="en-US" altLang="en-US" sz="55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t="36666" r="78333" b="49367"/>
          <a:stretch/>
        </p:blipFill>
        <p:spPr>
          <a:xfrm>
            <a:off x="3124200" y="1447800"/>
            <a:ext cx="32004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208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4000" b="1" dirty="0" smtClean="0"/>
              <a:t>When does new onset atrial fibrillation require </a:t>
            </a:r>
            <a:r>
              <a:rPr lang="en-US" altLang="en-US" sz="4000" b="1" dirty="0" err="1" smtClean="0"/>
              <a:t>lovenox</a:t>
            </a:r>
            <a:r>
              <a:rPr lang="en-US" altLang="en-US" sz="4000" b="1" dirty="0" smtClean="0"/>
              <a:t> or heparin?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900" y="2286000"/>
            <a:ext cx="7696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  <a:defRPr/>
            </a:pPr>
            <a:r>
              <a:rPr lang="en-US" dirty="0" smtClean="0"/>
              <a:t>Patient is not a candidate for DOAC, </a:t>
            </a:r>
            <a:r>
              <a:rPr lang="en-US" i="1" dirty="0" smtClean="0"/>
              <a:t>and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2887980"/>
            <a:ext cx="145542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Absolute indications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28650" y="3855720"/>
            <a:ext cx="1455420" cy="24003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Debatable indications</a:t>
            </a:r>
            <a:endParaRPr lang="en-US" sz="2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13560" y="2819400"/>
            <a:ext cx="7696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Electric cardioversion is planned/desired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Cardiac thrombus is present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Patient requires amiodarone (potential for chemical cardioversion)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Patient has very high CHADSVASC score (6-8?)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dirty="0" smtClean="0"/>
              <a:t>Patient has known </a:t>
            </a:r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</a:p>
          <a:p>
            <a:pPr marL="914400" lvl="1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marL="0" indent="0">
              <a:buNone/>
            </a:pPr>
            <a:r>
              <a:rPr lang="en-US" sz="12000" dirty="0"/>
              <a:t>A 50 </a:t>
            </a:r>
            <a:r>
              <a:rPr lang="en-US" sz="12000" dirty="0" smtClean="0"/>
              <a:t>year-old woman with hypertension and latent TB infection presents to a regular primary care appointment. 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12000" dirty="0" smtClean="0"/>
              <a:t>On physical exam, she is found to have an irregularly irregular heart rate. EKG confirms atrial fibrillation with a rate in the 70’s.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12000" dirty="0" smtClean="0"/>
              <a:t>Her medications include amlodipine for hypertension and isoniazid/rifampin for latent TBI. 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12000" dirty="0" smtClean="0"/>
              <a:t>What is the best anticoagulation strategy for this patient?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26" t="36666" r="61341" b="49473"/>
          <a:stretch/>
        </p:blipFill>
        <p:spPr>
          <a:xfrm>
            <a:off x="304800" y="389510"/>
            <a:ext cx="1143000" cy="118824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$300 – </a:t>
            </a:r>
            <a:r>
              <a:rPr lang="en-US" alt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New Onset </a:t>
            </a:r>
            <a:r>
              <a:rPr lang="en-US" altLang="en-US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AFib</a:t>
            </a:r>
            <a:endParaRPr lang="en-US" altLang="en-US" sz="3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9208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4000" b="1" dirty="0" smtClean="0"/>
              <a:t>What is the best anticoagulation strategy for this patient’s new onset atrial fibrillation?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7848600" cy="426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Start oral rivaroxaban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Start oral warfarin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Prescribe oral warfarin with </a:t>
            </a:r>
            <a:r>
              <a:rPr lang="en-US" dirty="0" err="1" smtClean="0"/>
              <a:t>lovenox</a:t>
            </a:r>
            <a:r>
              <a:rPr lang="en-US" dirty="0" smtClean="0"/>
              <a:t> bridging (and refer to anticoagulation clinic)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dirty="0" smtClean="0"/>
              <a:t>Admit to hospital for warfarin with IV unfractionated heparin bridging (and refer to anticoagulation clinic at discharge)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3429000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Beware drug-drug interactions with </a:t>
            </a:r>
            <a:r>
              <a:rPr lang="en-US" dirty="0" err="1" smtClean="0"/>
              <a:t>Xa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inhibitors of CYP450 (3A4) and P-glycoprotein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4048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err="1" smtClean="0"/>
              <a:t>Boceprevir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Clarithromycin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Cobicistat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Conivaptan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Darunavir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Indinavir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Itraconazole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Ketoconazole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Lopinavir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Nelfinavir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Nicardipine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Posaconazole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Ritonavir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Saquinavir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Telaprevir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Telithromycin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Strong CYP450 (3A4) Inducers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Carbamazepine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Enzalutamide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Fosphenytoin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Nevirapine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Oxcarbazepine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Pentobarbital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Phenobarbital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Phenytoin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Primidone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Rifabutin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Rifampin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R</a:t>
            </a:r>
            <a:r>
              <a:rPr lang="en-US" sz="1800" dirty="0" err="1" smtClean="0"/>
              <a:t>ifapentine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More efficient “brain storage”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2286000"/>
            <a:ext cx="3868340" cy="823912"/>
          </a:xfrm>
        </p:spPr>
        <p:txBody>
          <a:bodyPr/>
          <a:lstStyle/>
          <a:p>
            <a:pPr algn="ctr"/>
            <a:r>
              <a:rPr lang="en-US" dirty="0" smtClean="0"/>
              <a:t>Dual inhibitors of CYP450 (3A4) and P-glycoprotein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40481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ID Drugs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(especially HIV and antifungal)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86000"/>
            <a:ext cx="3887391" cy="823912"/>
          </a:xfrm>
        </p:spPr>
        <p:txBody>
          <a:bodyPr/>
          <a:lstStyle/>
          <a:p>
            <a:pPr algn="ctr"/>
            <a:r>
              <a:rPr lang="en-US" dirty="0" smtClean="0"/>
              <a:t>Strong CYP450 (3A4) Inducers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TB drugs and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antiepileptics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539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000" dirty="0" smtClean="0"/>
              <a:t>What is the cost to DHS for one year of outpatient rivaroxaban therapy for one patient?</a:t>
            </a:r>
            <a:endParaRPr lang="en-US" alt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133600"/>
            <a:ext cx="7848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$1100 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$4000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$5500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Depends on the patient’s insurance status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Depends on where the medication is prescribed (</a:t>
            </a:r>
            <a:r>
              <a:rPr lang="en-US" sz="3000" dirty="0" err="1" smtClean="0"/>
              <a:t>ie</a:t>
            </a:r>
            <a:r>
              <a:rPr lang="en-US" sz="3000" dirty="0" smtClean="0"/>
              <a:t>: OVMC vs Mid Valley)</a:t>
            </a:r>
          </a:p>
          <a:p>
            <a:pPr marL="914400" lvl="1" indent="-514350">
              <a:buFont typeface="Arial" pitchFamily="34" charset="0"/>
              <a:buAutoNum type="alphaLcParenR"/>
              <a:defRPr/>
            </a:pPr>
            <a:r>
              <a:rPr lang="en-US" sz="3000" dirty="0" smtClean="0"/>
              <a:t>Depends on which pharmacy the patient uses (</a:t>
            </a:r>
            <a:r>
              <a:rPr lang="en-US" sz="3000" dirty="0" err="1" smtClean="0"/>
              <a:t>ie</a:t>
            </a:r>
            <a:r>
              <a:rPr lang="en-US" sz="3000" dirty="0" smtClean="0"/>
              <a:t>: DHS vs non-DHS)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8650" y="4320702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8650" y="5334000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>
              <a:buNone/>
            </a:pPr>
            <a:r>
              <a:rPr lang="en-US" altLang="en-US" sz="12000" dirty="0" smtClean="0"/>
              <a:t>A 32 </a:t>
            </a:r>
            <a:r>
              <a:rPr lang="en-US" altLang="en-US" sz="12000" dirty="0"/>
              <a:t>year old man </a:t>
            </a:r>
            <a:r>
              <a:rPr lang="en-US" altLang="en-US" sz="12000" dirty="0" smtClean="0"/>
              <a:t>presents to the ED with two days of warmth, swelling, and tenderness of his right calf and thigh.</a:t>
            </a:r>
          </a:p>
          <a:p>
            <a:pPr>
              <a:buNone/>
            </a:pPr>
            <a:endParaRPr lang="en-US" altLang="en-US" sz="4000" dirty="0"/>
          </a:p>
          <a:p>
            <a:pPr>
              <a:buNone/>
            </a:pPr>
            <a:r>
              <a:rPr lang="en-US" altLang="en-US" sz="12000" dirty="0" smtClean="0"/>
              <a:t>Ultrasound </a:t>
            </a:r>
            <a:r>
              <a:rPr lang="en-US" altLang="en-US" sz="12000" dirty="0"/>
              <a:t>shows a </a:t>
            </a:r>
            <a:r>
              <a:rPr lang="en-US" altLang="en-US" sz="12000" dirty="0" smtClean="0"/>
              <a:t>DVT of the right femoral and popliteal veins. </a:t>
            </a:r>
            <a:endParaRPr lang="en-US" altLang="en-US" sz="12000" dirty="0"/>
          </a:p>
          <a:p>
            <a:pPr>
              <a:buNone/>
            </a:pPr>
            <a:endParaRPr lang="en-US" altLang="en-US" sz="4000" dirty="0" smtClean="0"/>
          </a:p>
          <a:p>
            <a:pPr>
              <a:buNone/>
            </a:pPr>
            <a:r>
              <a:rPr lang="en-US" altLang="en-US" sz="12000" dirty="0" smtClean="0"/>
              <a:t>He </a:t>
            </a:r>
            <a:r>
              <a:rPr lang="en-US" altLang="en-US" sz="12000" dirty="0"/>
              <a:t>has no </a:t>
            </a:r>
            <a:r>
              <a:rPr lang="en-US" altLang="en-US" sz="12000" dirty="0" smtClean="0"/>
              <a:t>known medical problems, and he </a:t>
            </a:r>
            <a:r>
              <a:rPr lang="en-US" altLang="en-US" sz="12000" dirty="0"/>
              <a:t>takes no medications. No recent surgeries or immobilization.</a:t>
            </a:r>
          </a:p>
          <a:p>
            <a:pPr>
              <a:buNone/>
            </a:pPr>
            <a:endParaRPr lang="en-US" altLang="en-US" sz="4000" dirty="0"/>
          </a:p>
          <a:p>
            <a:pPr>
              <a:buNone/>
            </a:pPr>
            <a:r>
              <a:rPr lang="en-US" altLang="en-US" sz="12000" dirty="0" smtClean="0"/>
              <a:t>He is started on subcutaneous </a:t>
            </a:r>
            <a:r>
              <a:rPr lang="en-US" altLang="en-US" sz="12000" dirty="0" err="1" smtClean="0"/>
              <a:t>lovenox</a:t>
            </a:r>
            <a:r>
              <a:rPr lang="en-US" altLang="en-US" sz="12000" dirty="0" smtClean="0"/>
              <a:t> and warfarin. How </a:t>
            </a:r>
            <a:r>
              <a:rPr lang="en-US" altLang="en-US" sz="12000" dirty="0"/>
              <a:t>long </a:t>
            </a:r>
            <a:r>
              <a:rPr lang="en-US" altLang="en-US" sz="12000" dirty="0" smtClean="0"/>
              <a:t>should warfarin and </a:t>
            </a:r>
            <a:r>
              <a:rPr lang="en-US" altLang="en-US" sz="12000" dirty="0" err="1" smtClean="0"/>
              <a:t>lovenox</a:t>
            </a:r>
            <a:r>
              <a:rPr lang="en-US" altLang="en-US" sz="12000" dirty="0" smtClean="0"/>
              <a:t> be continued?</a:t>
            </a:r>
            <a:endParaRPr lang="en-US" altLang="en-US" sz="1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26" t="36666" r="61341" b="49473"/>
          <a:stretch/>
        </p:blipFill>
        <p:spPr>
          <a:xfrm>
            <a:off x="304800" y="389510"/>
            <a:ext cx="1143000" cy="118824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$300 – </a:t>
            </a:r>
            <a:r>
              <a:rPr lang="en-US" alt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Acute DVT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Treatment with warfarin for acute, unprovoked DVT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Duration of </a:t>
            </a:r>
            <a:r>
              <a:rPr lang="en-US" dirty="0" err="1" smtClean="0"/>
              <a:t>lovenox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5 days</a:t>
            </a:r>
          </a:p>
          <a:p>
            <a:pPr marL="514350" indent="-514350">
              <a:buAutoNum type="arabicPeriod"/>
            </a:pPr>
            <a:r>
              <a:rPr lang="en-US" dirty="0" smtClean="0"/>
              <a:t>Until INR is therapeutic</a:t>
            </a:r>
          </a:p>
          <a:p>
            <a:pPr marL="514350" indent="-514350">
              <a:buAutoNum type="arabicPeriod"/>
            </a:pPr>
            <a:r>
              <a:rPr lang="en-US" dirty="0" smtClean="0"/>
              <a:t>5 days </a:t>
            </a:r>
            <a:r>
              <a:rPr lang="en-US" i="1" dirty="0" smtClean="0"/>
              <a:t>and</a:t>
            </a:r>
            <a:r>
              <a:rPr lang="en-US" dirty="0" smtClean="0"/>
              <a:t> until INR is therapeutic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Duration of warfarin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623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3 months, then stop</a:t>
            </a:r>
          </a:p>
          <a:p>
            <a:pPr marL="514350" indent="-514350">
              <a:buAutoNum type="arabicPeriod"/>
            </a:pPr>
            <a:r>
              <a:rPr lang="en-US" dirty="0" smtClean="0"/>
              <a:t>3 months, then have a risk/benefit discussion with the patient</a:t>
            </a:r>
          </a:p>
          <a:p>
            <a:pPr marL="514350" indent="-514350">
              <a:buAutoNum type="arabicPeriod"/>
            </a:pPr>
            <a:r>
              <a:rPr lang="en-US" dirty="0" smtClean="0"/>
              <a:t>6 months, then stop</a:t>
            </a:r>
          </a:p>
          <a:p>
            <a:pPr marL="514350" indent="-514350">
              <a:buAutoNum type="arabicPeriod"/>
            </a:pPr>
            <a:r>
              <a:rPr lang="en-US" dirty="0" smtClean="0"/>
              <a:t>Indefinite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8874" y="3881437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8182" y="2923383"/>
            <a:ext cx="609600" cy="60960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“Overlap” versus “Bridging”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Overlap therapy refers to:</a:t>
            </a:r>
          </a:p>
          <a:p>
            <a:pPr marL="0" indent="0">
              <a:buNone/>
            </a:pPr>
            <a:r>
              <a:rPr lang="en-US" dirty="0" smtClean="0"/>
              <a:t>The use of a parenteral anticoagulant (e.g. </a:t>
            </a:r>
            <a:r>
              <a:rPr lang="en-US" dirty="0" err="1" smtClean="0"/>
              <a:t>lovenox</a:t>
            </a:r>
            <a:r>
              <a:rPr lang="en-US" dirty="0" smtClean="0"/>
              <a:t>, IV heparin), in combination with warfarin, to provide immediate anticoagulation for an acute DVT or 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Bridging refers to:</a:t>
            </a:r>
          </a:p>
          <a:p>
            <a:pPr marL="0" indent="0">
              <a:buNone/>
            </a:pPr>
            <a:r>
              <a:rPr lang="en-US" dirty="0" smtClean="0"/>
              <a:t>The use of a short-acting anticoagulant (e.g. </a:t>
            </a:r>
            <a:r>
              <a:rPr lang="en-US" dirty="0" err="1" smtClean="0"/>
              <a:t>lovenox</a:t>
            </a:r>
            <a:r>
              <a:rPr lang="en-US" dirty="0" smtClean="0"/>
              <a:t>, IV heparin) to maintain anticoagulation when a patient’s warfarin needs to be interrupted (usually for a procedure)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ACCP Guidelines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447800"/>
          <a:ext cx="70104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140109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Bleeding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</a:rPr>
                        <a:t> Risk</a:t>
                      </a:r>
                      <a:endParaRPr lang="en-US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tx1"/>
                          </a:solidFill>
                        </a:rPr>
                        <a:t>Moderate 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Bleeding Risk</a:t>
                      </a:r>
                      <a:endParaRPr lang="en-US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</a:p>
                    <a:p>
                      <a:pPr algn="ctr"/>
                      <a:r>
                        <a:rPr lang="en-US" sz="1800" u="none" dirty="0" smtClean="0">
                          <a:solidFill>
                            <a:schemeClr val="tx1"/>
                          </a:solidFill>
                        </a:rPr>
                        <a:t>Bleeding Risk</a:t>
                      </a:r>
                      <a:endParaRPr lang="en-US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</a:tr>
              <a:tr h="9807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Provoked,</a:t>
                      </a:r>
                    </a:p>
                    <a:p>
                      <a:pPr algn="ctr"/>
                      <a:r>
                        <a:rPr lang="en-US" sz="1800" b="1" u="none" baseline="0" dirty="0" smtClean="0"/>
                        <a:t>Surgical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</a:t>
                      </a:r>
                      <a:r>
                        <a:rPr lang="en-US" sz="2200" b="1" baseline="0" dirty="0" smtClean="0"/>
                        <a:t>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9807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Provoked,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="1" u="none" baseline="0" dirty="0" smtClean="0">
                          <a:effectLst/>
                        </a:rPr>
                        <a:t>N</a:t>
                      </a:r>
                      <a:r>
                        <a:rPr lang="en-US" sz="1800" b="1" u="none" dirty="0" smtClean="0">
                          <a:effectLst/>
                        </a:rPr>
                        <a:t>on-surgical </a:t>
                      </a:r>
                      <a:endParaRPr lang="en-US" sz="1800" b="1" u="none" dirty="0">
                        <a:effectLst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</a:t>
                      </a:r>
                      <a:r>
                        <a:rPr lang="en-US" sz="2200" b="1" baseline="0" dirty="0" smtClean="0"/>
                        <a:t>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9807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Unprovoked 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Indefinite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Indefinite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3 months</a:t>
                      </a:r>
                      <a:endParaRPr lang="en-US" sz="2200" b="1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6019800"/>
            <a:ext cx="10668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WEAK</a:t>
            </a:r>
          </a:p>
        </p:txBody>
      </p:sp>
      <p:sp>
        <p:nvSpPr>
          <p:cNvPr id="21535" name="TextBox 11"/>
          <p:cNvSpPr txBox="1">
            <a:spLocks noChangeArrowheads="1"/>
          </p:cNvSpPr>
          <p:nvPr/>
        </p:nvSpPr>
        <p:spPr bwMode="auto">
          <a:xfrm>
            <a:off x="6324600" y="6019800"/>
            <a:ext cx="1371600" cy="461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STRONG</a:t>
            </a:r>
          </a:p>
        </p:txBody>
      </p:sp>
      <p:sp>
        <p:nvSpPr>
          <p:cNvPr id="215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Level 2: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685800" y="1143000"/>
            <a:ext cx="8077200" cy="457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 smtClean="0">
                <a:solidFill>
                  <a:schemeClr val="bg1"/>
                </a:solidFill>
              </a:rPr>
              <a:t>Distressing</a:t>
            </a:r>
            <a:endParaRPr lang="en-US" altLang="en-US" sz="55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67" t="37387" r="70000" b="49640"/>
          <a:stretch/>
        </p:blipFill>
        <p:spPr>
          <a:xfrm>
            <a:off x="3272368" y="1524000"/>
            <a:ext cx="2976032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334" t="36666" r="52500" b="48945"/>
          <a:stretch/>
        </p:blipFill>
        <p:spPr>
          <a:xfrm>
            <a:off x="304800" y="389511"/>
            <a:ext cx="1211184" cy="1188244"/>
          </a:xfrm>
          <a:prstGeom prst="rect">
            <a:avLst/>
          </a:prstGeom>
        </p:spPr>
      </p:pic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>
              <a:buNone/>
            </a:pPr>
            <a:endParaRPr lang="en-US" altLang="en-US" sz="1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$400 – IV heparin protocols</a:t>
            </a:r>
            <a:endParaRPr lang="en-US" altLang="en-US" sz="3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IV heparin protocol (ACS or DVT/PE) should be used for each clinical indication listed below?</a:t>
            </a:r>
          </a:p>
          <a:p>
            <a:pPr marL="514350" indent="-514350">
              <a:buAutoNum type="arabicPeriod"/>
            </a:pPr>
            <a:r>
              <a:rPr lang="en-US" dirty="0" smtClean="0"/>
              <a:t>Acute NSTEMI</a:t>
            </a:r>
          </a:p>
          <a:p>
            <a:pPr marL="514350" indent="-514350">
              <a:buAutoNum type="arabicPeriod"/>
            </a:pPr>
            <a:r>
              <a:rPr lang="en-US" dirty="0" smtClean="0"/>
              <a:t>Unstable angina</a:t>
            </a:r>
          </a:p>
          <a:p>
            <a:pPr marL="514350" indent="-514350">
              <a:buAutoNum type="arabicPeriod"/>
            </a:pPr>
            <a:r>
              <a:rPr lang="en-US" dirty="0" smtClean="0"/>
              <a:t>New onset </a:t>
            </a:r>
            <a:r>
              <a:rPr lang="en-US" dirty="0" err="1" smtClean="0"/>
              <a:t>Afib</a:t>
            </a:r>
            <a:r>
              <a:rPr lang="en-US" dirty="0" smtClean="0"/>
              <a:t> requiring heparin bridge</a:t>
            </a:r>
          </a:p>
          <a:p>
            <a:pPr marL="514350" indent="-514350">
              <a:buAutoNum type="arabicPeriod"/>
            </a:pPr>
            <a:r>
              <a:rPr lang="en-US" dirty="0" smtClean="0"/>
              <a:t>Acute DVT</a:t>
            </a:r>
          </a:p>
          <a:p>
            <a:pPr marL="514350" indent="-514350">
              <a:buAutoNum type="arabicPeriod"/>
            </a:pPr>
            <a:r>
              <a:rPr lang="en-US" dirty="0" smtClean="0"/>
              <a:t>Perioperative bridging for a patient who has a history of recurrent DVT/PE’s</a:t>
            </a:r>
          </a:p>
          <a:p>
            <a:pPr marL="514350" indent="-514350">
              <a:buAutoNum type="arabicPeriod"/>
            </a:pPr>
            <a:r>
              <a:rPr lang="en-US" dirty="0" smtClean="0"/>
              <a:t>Perioperative bridging for a patient with a mechanical mitral valve 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6629400" cy="4114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Acute </a:t>
            </a:r>
            <a:r>
              <a:rPr lang="en-US" dirty="0"/>
              <a:t>NSTEMI</a:t>
            </a:r>
          </a:p>
          <a:p>
            <a:pPr marL="514350" indent="-514350">
              <a:buAutoNum type="arabicPeriod"/>
            </a:pPr>
            <a:r>
              <a:rPr lang="en-US" dirty="0"/>
              <a:t>Unstable angina</a:t>
            </a:r>
          </a:p>
          <a:p>
            <a:pPr marL="514350" indent="-514350">
              <a:buAutoNum type="arabicPeriod"/>
            </a:pPr>
            <a:r>
              <a:rPr lang="en-US" dirty="0"/>
              <a:t>New onset </a:t>
            </a:r>
            <a:r>
              <a:rPr lang="en-US" dirty="0" err="1"/>
              <a:t>Afib</a:t>
            </a:r>
            <a:r>
              <a:rPr lang="en-US" dirty="0"/>
              <a:t> requiring heparin bridge</a:t>
            </a:r>
          </a:p>
          <a:p>
            <a:pPr marL="514350" indent="-514350">
              <a:buAutoNum type="arabicPeriod"/>
            </a:pPr>
            <a:r>
              <a:rPr lang="en-US" dirty="0"/>
              <a:t>Acute DVT</a:t>
            </a:r>
          </a:p>
          <a:p>
            <a:pPr marL="514350" indent="-514350">
              <a:buAutoNum type="arabicPeriod"/>
            </a:pPr>
            <a:r>
              <a:rPr lang="en-US" dirty="0"/>
              <a:t>Perioperative bridging for a patient who has a history of recurrent DVT/PE’s</a:t>
            </a:r>
          </a:p>
          <a:p>
            <a:pPr marL="514350" indent="-514350">
              <a:buAutoNum type="arabicPeriod"/>
            </a:pPr>
            <a:r>
              <a:rPr lang="en-US" dirty="0"/>
              <a:t>Perioperative bridging for a patient with a mechanical mitral valve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AutoNum type="alphaLcParenR"/>
              <a:defRPr/>
            </a:pPr>
            <a:endParaRPr lang="en-US" dirty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0732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Which IV heparin protocol (ACS or DVT/PE) should be used for each clinical indication?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2825" y="2590800"/>
            <a:ext cx="638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657" y="3167124"/>
            <a:ext cx="638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3657600"/>
            <a:ext cx="638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155744"/>
            <a:ext cx="99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DVT/PE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876800"/>
            <a:ext cx="638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726668"/>
            <a:ext cx="6381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IV heparin protocols: </a:t>
            </a:r>
            <a:r>
              <a:rPr lang="en-US" sz="4000" dirty="0" err="1" smtClean="0"/>
              <a:t>AFib</a:t>
            </a:r>
            <a:r>
              <a:rPr lang="en-US" sz="4000" dirty="0" smtClean="0"/>
              <a:t> vs DVT/PE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/>
          <a:lstStyle/>
          <a:p>
            <a:r>
              <a:rPr lang="en-US" dirty="0" smtClean="0"/>
              <a:t>Both protocols target the same </a:t>
            </a:r>
            <a:r>
              <a:rPr lang="en-US" dirty="0" err="1" smtClean="0"/>
              <a:t>aPTT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DVT/PE protocol has a larger bolus (80 units/kg) and larger initial infusion rate (18 units/kg/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Patient should become therapeutic faster</a:t>
            </a:r>
          </a:p>
          <a:p>
            <a:pPr lvl="1"/>
            <a:r>
              <a:rPr lang="en-US" dirty="0" smtClean="0"/>
              <a:t>More likely to have critically high </a:t>
            </a:r>
            <a:r>
              <a:rPr lang="en-US" dirty="0" err="1" smtClean="0"/>
              <a:t>aPTT</a:t>
            </a:r>
            <a:r>
              <a:rPr lang="en-US" dirty="0" smtClean="0"/>
              <a:t> and/or bleeding</a:t>
            </a:r>
          </a:p>
          <a:p>
            <a:r>
              <a:rPr lang="en-US" dirty="0" smtClean="0"/>
              <a:t>ACS protocol has a smaller bolus (60 units/kg) and smaller initial infusion rate (12 units/kg/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take longer to become therapeutic</a:t>
            </a:r>
          </a:p>
          <a:p>
            <a:pPr lvl="1"/>
            <a:r>
              <a:rPr lang="en-US" dirty="0" smtClean="0"/>
              <a:t>Less bleeding risk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638800"/>
            <a:ext cx="775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Take-home point</a:t>
            </a:r>
            <a:r>
              <a:rPr lang="en-US" sz="2400" dirty="0" smtClean="0"/>
              <a:t>: use the DVT/PE protocol only when it is critical that the patient be therapeutic as quickly as possible</a:t>
            </a:r>
            <a:endParaRPr lang="en-US" sz="2400" dirty="0"/>
          </a:p>
        </p:txBody>
      </p:sp>
      <p:sp>
        <p:nvSpPr>
          <p:cNvPr id="1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34" t="36666" r="52500" b="48945"/>
          <a:stretch/>
        </p:blipFill>
        <p:spPr>
          <a:xfrm>
            <a:off x="304800" y="389511"/>
            <a:ext cx="1211184" cy="1188244"/>
          </a:xfrm>
          <a:prstGeom prst="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457200" y="1600200"/>
            <a:ext cx="81534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>
              <a:buNone/>
            </a:pPr>
            <a:endParaRPr lang="en-US" altLang="en-US" sz="1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7315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$400 – Provoking Factors</a:t>
            </a:r>
            <a:endParaRPr lang="en-US" altLang="en-US" sz="3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400" dirty="0" smtClean="0"/>
              <a:t>Name at least five (non genetic) conditions that are considered provoking factors for DVT/PE</a:t>
            </a:r>
            <a:endParaRPr lang="en-US" sz="3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sz="4000" b="1" dirty="0" smtClean="0"/>
              <a:t>Major and minor provoking factors…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752600"/>
            <a:ext cx="78486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Major</a:t>
            </a:r>
          </a:p>
          <a:p>
            <a:pPr>
              <a:defRPr/>
            </a:pPr>
            <a:r>
              <a:rPr lang="en-US" dirty="0" smtClean="0"/>
              <a:t> Surgery in the past 3 </a:t>
            </a:r>
            <a:r>
              <a:rPr lang="en-US" dirty="0" err="1" smtClean="0"/>
              <a:t>mos</a:t>
            </a:r>
            <a:endParaRPr lang="en-US" dirty="0"/>
          </a:p>
          <a:p>
            <a:pPr>
              <a:defRPr/>
            </a:pPr>
            <a:r>
              <a:rPr lang="en-US" dirty="0" smtClean="0"/>
              <a:t>Malignancy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Minor (within 6 </a:t>
            </a:r>
            <a:r>
              <a:rPr lang="en-US" b="1" dirty="0">
                <a:solidFill>
                  <a:srgbClr val="00B0F0"/>
                </a:solidFill>
              </a:rPr>
              <a:t>weeks of </a:t>
            </a:r>
            <a:r>
              <a:rPr lang="en-US" b="1" dirty="0" smtClean="0">
                <a:solidFill>
                  <a:srgbClr val="00B0F0"/>
                </a:solidFill>
              </a:rPr>
              <a:t>DVT): </a:t>
            </a:r>
            <a:endParaRPr lang="en-US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dirty="0" smtClean="0"/>
              <a:t>General anesthesia</a:t>
            </a:r>
          </a:p>
          <a:p>
            <a:pPr>
              <a:defRPr/>
            </a:pPr>
            <a:r>
              <a:rPr lang="en-US" dirty="0"/>
              <a:t>Estrogen </a:t>
            </a:r>
            <a:r>
              <a:rPr lang="en-US" dirty="0" smtClean="0"/>
              <a:t>use</a:t>
            </a:r>
          </a:p>
          <a:p>
            <a:pPr>
              <a:defRPr/>
            </a:pPr>
            <a:r>
              <a:rPr lang="en-US" dirty="0" smtClean="0"/>
              <a:t>Pregnancy or post-partum (up to 3 </a:t>
            </a:r>
            <a:r>
              <a:rPr lang="en-US" dirty="0" err="1" smtClean="0"/>
              <a:t>mos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Non-stop </a:t>
            </a:r>
            <a:r>
              <a:rPr lang="en-US" dirty="0"/>
              <a:t>flight &gt; 8 </a:t>
            </a:r>
            <a:r>
              <a:rPr lang="en-US" dirty="0" err="1" smtClean="0"/>
              <a:t>hrs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(Bed-bound x1d or </a:t>
            </a:r>
            <a:r>
              <a:rPr lang="en-US" dirty="0"/>
              <a:t>chair bound </a:t>
            </a:r>
            <a:r>
              <a:rPr lang="en-US" dirty="0" smtClean="0"/>
              <a:t>x3d)*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>
              <a:buFont typeface="Arial" pitchFamily="34" charset="0"/>
              <a:buAutoNum type="alphaLcParenR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Recurrence of VTE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92479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1399"/>
                <a:gridCol w="1752600"/>
                <a:gridCol w="2590800"/>
              </a:tblGrid>
              <a:tr h="597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 yr 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 yrs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Surgical</a:t>
                      </a:r>
                      <a:r>
                        <a:rPr lang="en-US" sz="3200" baseline="0" dirty="0" smtClean="0">
                          <a:effectLst/>
                        </a:rPr>
                        <a:t> provoking factor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(0.5%/yr)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Non-surgical provoking factor*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(2.5%/yr)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Unprovoked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10%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30%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181600"/>
            <a:ext cx="7924800" cy="1143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/>
              <a:t>*Within 6 weeks of VTE: 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	General anesthesia				Flight &gt; 8 </a:t>
            </a:r>
            <a:r>
              <a:rPr lang="en-US" dirty="0" err="1" smtClean="0"/>
              <a:t>hrs</a:t>
            </a:r>
            <a:r>
              <a:rPr lang="en-US" dirty="0" smtClean="0"/>
              <a:t>	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	Injury that significantly limits mobility 		Bed-bound x1 day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	Pregnancy or post-partum period (up to 3 </a:t>
            </a:r>
            <a:r>
              <a:rPr lang="en-US" dirty="0" err="1" smtClean="0"/>
              <a:t>mos</a:t>
            </a:r>
            <a:r>
              <a:rPr lang="en-US" dirty="0" smtClean="0"/>
              <a:t>)	Estrogen </a:t>
            </a:r>
            <a:r>
              <a:rPr lang="en-US" dirty="0" err="1" smtClean="0"/>
              <a:t>tx</a:t>
            </a:r>
            <a:endParaRPr lang="en-US" dirty="0" smtClean="0"/>
          </a:p>
        </p:txBody>
      </p:sp>
      <p:sp>
        <p:nvSpPr>
          <p:cNvPr id="4508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34" t="36666" r="52500" b="48945"/>
          <a:stretch/>
        </p:blipFill>
        <p:spPr>
          <a:xfrm>
            <a:off x="3850402" y="1066800"/>
            <a:ext cx="1211184" cy="118824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5388" y="2590800"/>
            <a:ext cx="52612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5400" b="1" dirty="0" smtClean="0">
                <a:solidFill>
                  <a:srgbClr val="FFFF00"/>
                </a:solidFill>
                <a:effectLst/>
              </a:rPr>
              <a:t>(Utterly Horrible) Daily Double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91400" cy="5021263"/>
          </a:xfrm>
        </p:spPr>
        <p:txBody>
          <a:bodyPr>
            <a:normAutofit fontScale="92500" lnSpcReduction="10000"/>
          </a:bodyPr>
          <a:lstStyle/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Referrals should be submitted to the pool “OVM – Coumadin – Nursing” 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Patients should be prescribed a minimum 30-day supply of warfarin, to prevent running out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Usual initial dose of warfarin is 5mg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Any DHS patient (regardless of insurance) can obtain rivaroxaban if it is clinically indicated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A surgically-provoked DVT should be treated for 3 months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smtClean="0"/>
              <a:t>A patient with atrial fibrillation and mitral stenosis can be treated with either warfarin or rivaroxaban</a:t>
            </a:r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2800" dirty="0" err="1"/>
              <a:t>Lovenox</a:t>
            </a:r>
            <a:r>
              <a:rPr lang="en-US" sz="2800" dirty="0"/>
              <a:t> is the preferred treatment for malignancy-associated </a:t>
            </a:r>
            <a:r>
              <a:rPr lang="en-US" sz="2800" dirty="0" smtClean="0"/>
              <a:t>DVT</a:t>
            </a: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14149" y="228600"/>
            <a:ext cx="7886700" cy="930275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4000" b="1" dirty="0" smtClean="0"/>
              <a:t>Lightening Quiz: True/False</a:t>
            </a:r>
            <a:br>
              <a:rPr lang="en-US" altLang="en-US" sz="4000" b="1" dirty="0" smtClean="0"/>
            </a:br>
            <a:r>
              <a:rPr lang="en-US" altLang="en-US" sz="2000" b="1" dirty="0"/>
              <a:t>(</a:t>
            </a:r>
            <a:r>
              <a:rPr lang="en-US" altLang="en-US" sz="2000" b="1" dirty="0" smtClean="0"/>
              <a:t>Write down your answers)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546415"/>
            <a:ext cx="10332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53758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28890"/>
            <a:ext cx="10332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33490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10332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48290"/>
            <a:ext cx="10332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47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91400" cy="5021263"/>
          </a:xfrm>
        </p:spPr>
        <p:txBody>
          <a:bodyPr>
            <a:normAutofit/>
          </a:bodyPr>
          <a:lstStyle/>
          <a:p>
            <a:pPr marL="857250" lvl="1" indent="-457200">
              <a:buFont typeface="+mj-lt"/>
              <a:buAutoNum type="arabicPeriod" startAt="8"/>
              <a:defRPr/>
            </a:pPr>
            <a:r>
              <a:rPr lang="en-US" dirty="0"/>
              <a:t>Patients found to have atrial fibrillation in the outpatient setting usually require immediate anticoagulation with </a:t>
            </a:r>
            <a:r>
              <a:rPr lang="en-US" dirty="0" err="1"/>
              <a:t>lovenox</a:t>
            </a:r>
            <a:r>
              <a:rPr lang="en-US" dirty="0"/>
              <a:t> or IV heparin </a:t>
            </a:r>
          </a:p>
          <a:p>
            <a:pPr marL="857250" lvl="1" indent="-457200">
              <a:buFont typeface="Arial" panose="020B0604020202020204" pitchFamily="34" charset="0"/>
              <a:buAutoNum type="arabicPeriod" startAt="8"/>
              <a:defRPr/>
            </a:pPr>
            <a:r>
              <a:rPr lang="en-US" dirty="0"/>
              <a:t>Rivaroxaban/</a:t>
            </a:r>
            <a:r>
              <a:rPr lang="en-US" dirty="0" err="1"/>
              <a:t>Apixaban</a:t>
            </a:r>
            <a:r>
              <a:rPr lang="en-US" dirty="0"/>
              <a:t> can be safely used with most tuberculosis and anti-epileptic medications</a:t>
            </a:r>
          </a:p>
          <a:p>
            <a:pPr marL="857250" lvl="1" indent="-457200">
              <a:buFont typeface="Arial" panose="020B0604020202020204" pitchFamily="34" charset="0"/>
              <a:buAutoNum type="arabicPeriod" startAt="8"/>
              <a:defRPr/>
            </a:pPr>
            <a:r>
              <a:rPr lang="en-US" dirty="0"/>
              <a:t>An unprovoked DVT should be treated for a minimum of 3 months</a:t>
            </a:r>
          </a:p>
          <a:p>
            <a:pPr marL="857250" lvl="1" indent="-457200">
              <a:buFont typeface="Arial" panose="020B0604020202020204" pitchFamily="34" charset="0"/>
              <a:buAutoNum type="arabicPeriod" startAt="8"/>
              <a:defRPr/>
            </a:pPr>
            <a:r>
              <a:rPr lang="en-US" dirty="0"/>
              <a:t>“Bridging” refers to the use of </a:t>
            </a:r>
            <a:r>
              <a:rPr lang="en-US" dirty="0" err="1"/>
              <a:t>lovenox</a:t>
            </a:r>
            <a:r>
              <a:rPr lang="en-US" dirty="0"/>
              <a:t> or IV heparin (in combination with warfarin) for the treatment of an acute DVT or PE</a:t>
            </a:r>
          </a:p>
          <a:p>
            <a:pPr marL="857250" lvl="1" indent="-457200">
              <a:buFont typeface="Arial" panose="020B0604020202020204" pitchFamily="34" charset="0"/>
              <a:buAutoNum type="arabicPeriod" startAt="8"/>
              <a:defRPr/>
            </a:pPr>
            <a:r>
              <a:rPr lang="en-US" dirty="0"/>
              <a:t>The DVT/PE heparin protocol should be used when a patient requires perioperative bridging for old/chronic thromboembolic events.</a:t>
            </a:r>
          </a:p>
          <a:p>
            <a:pPr marL="400050" lvl="1" indent="0">
              <a:buNone/>
              <a:defRPr/>
            </a:pPr>
            <a:endParaRPr lang="en-US" dirty="0" smtClean="0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14149" y="228600"/>
            <a:ext cx="7886700" cy="930275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4000" b="1" dirty="0" smtClean="0"/>
              <a:t>Lightening Quiz: True/False</a:t>
            </a:r>
            <a:br>
              <a:rPr lang="en-US" altLang="en-US" sz="4000" b="1" dirty="0" smtClean="0"/>
            </a:br>
            <a:r>
              <a:rPr lang="en-US" altLang="en-US" sz="2000" b="1" dirty="0"/>
              <a:t>(</a:t>
            </a:r>
            <a:r>
              <a:rPr lang="en-US" altLang="en-US" sz="2000" b="1" dirty="0" smtClean="0"/>
              <a:t>Write down your answers)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505200"/>
            <a:ext cx="10332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TRUE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33490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222780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260166"/>
            <a:ext cx="103324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FALSE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5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685800" y="1600200"/>
            <a:ext cx="7772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5800" dirty="0" smtClean="0"/>
              <a:t>Knowing when to ask for guidance:</a:t>
            </a:r>
            <a:endParaRPr lang="en-US" sz="58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Level 3: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685800" y="1143000"/>
            <a:ext cx="8077200" cy="457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 smtClean="0">
                <a:solidFill>
                  <a:schemeClr val="bg1"/>
                </a:solidFill>
              </a:rPr>
              <a:t>Intense</a:t>
            </a:r>
            <a:endParaRPr lang="en-US" altLang="en-US" sz="55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26" t="36666" r="61341" b="49473"/>
          <a:stretch/>
        </p:blipFill>
        <p:spPr>
          <a:xfrm>
            <a:off x="3272368" y="1524000"/>
            <a:ext cx="2823632" cy="29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4149" y="1676400"/>
            <a:ext cx="8148851" cy="502126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Patient requires dual antiplatelet therapy </a:t>
            </a:r>
            <a:r>
              <a:rPr lang="en-US" sz="3500" i="1" dirty="0" smtClean="0"/>
              <a:t>and</a:t>
            </a:r>
            <a:r>
              <a:rPr lang="en-US" sz="3500" dirty="0" smtClean="0"/>
              <a:t> anticoagulation</a:t>
            </a:r>
          </a:p>
          <a:p>
            <a:endParaRPr lang="en-US" sz="1400" dirty="0" smtClean="0"/>
          </a:p>
          <a:p>
            <a:r>
              <a:rPr lang="en-US" sz="3500" dirty="0" smtClean="0"/>
              <a:t>Patient needs outpatient perioperative bridging</a:t>
            </a:r>
          </a:p>
          <a:p>
            <a:endParaRPr lang="en-US" sz="1400" dirty="0"/>
          </a:p>
          <a:p>
            <a:r>
              <a:rPr lang="en-US" sz="3500" dirty="0" smtClean="0"/>
              <a:t>Use of </a:t>
            </a:r>
            <a:r>
              <a:rPr lang="en-US" sz="3500" dirty="0" err="1" smtClean="0"/>
              <a:t>apixaban</a:t>
            </a:r>
            <a:r>
              <a:rPr lang="en-US" sz="3500" dirty="0" smtClean="0"/>
              <a:t> and rivaroxaban in patients with borderline or poor renal function 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14149" y="228600"/>
            <a:ext cx="7886700" cy="106680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US" altLang="en-US" sz="4000" b="1" dirty="0" smtClean="0"/>
              <a:t>When to ask for guidance:</a:t>
            </a: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32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Level 4: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685800" y="1143000"/>
            <a:ext cx="8077200" cy="457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 dirty="0" smtClean="0">
                <a:solidFill>
                  <a:schemeClr val="bg1"/>
                </a:solidFill>
              </a:rPr>
              <a:t>Utterly Horrible</a:t>
            </a:r>
            <a:endParaRPr lang="en-US" altLang="en-US" sz="55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34" t="36666" r="52500" b="48945"/>
          <a:stretch/>
        </p:blipFill>
        <p:spPr>
          <a:xfrm>
            <a:off x="3124200" y="1447799"/>
            <a:ext cx="3200400" cy="31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83895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$100 – Clinic Referrals </a:t>
            </a:r>
          </a:p>
        </p:txBody>
      </p:sp>
      <p:sp>
        <p:nvSpPr>
          <p:cNvPr id="13312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What is the correct way to refer a patient to anticoagulation clinic?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0" dirty="0" smtClean="0"/>
          </a:p>
          <a:p>
            <a:pPr marL="1371600" indent="-13716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1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t="36666" r="78333" b="49367"/>
          <a:stretch/>
        </p:blipFill>
        <p:spPr>
          <a:xfrm>
            <a:off x="304800" y="389509"/>
            <a:ext cx="1143000" cy="1088571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What is the correct way to refer a patient to anticoagulation clinic?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8150" cy="4953000"/>
          </a:xfrm>
        </p:spPr>
        <p:txBody>
          <a:bodyPr rtlCol="0">
            <a:normAutofit fontScale="92500"/>
          </a:bodyPr>
          <a:lstStyle/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4000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US" sz="3800" dirty="0" smtClean="0"/>
              <a:t>ORCHID message to Dr. Rooke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3800" dirty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US" sz="3800" dirty="0" smtClean="0"/>
              <a:t>ORCHID message to Coumadin message pool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3800" dirty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US" sz="3800" dirty="0" smtClean="0"/>
              <a:t>Send a carrier pigeon to room 2D-152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3800" dirty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en-US" sz="3800" dirty="0" smtClean="0"/>
              <a:t>Phone or page Dr. Rooke directly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2600" i="1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sz="2600" i="1" dirty="0"/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8650" y="3124200"/>
            <a:ext cx="933450" cy="3429000"/>
            <a:chOff x="628650" y="3124200"/>
            <a:chExt cx="933450" cy="3429000"/>
          </a:xfrm>
        </p:grpSpPr>
        <p:sp>
          <p:nvSpPr>
            <p:cNvPr id="4" name="Oval 3"/>
            <p:cNvSpPr/>
            <p:nvPr/>
          </p:nvSpPr>
          <p:spPr>
            <a:xfrm>
              <a:off x="628650" y="3124200"/>
              <a:ext cx="914400" cy="838200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47700" y="5715000"/>
              <a:ext cx="914400" cy="838200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67" t="4667" r="28333" b="32654"/>
          <a:stretch/>
        </p:blipFill>
        <p:spPr>
          <a:xfrm>
            <a:off x="304800" y="914400"/>
            <a:ext cx="8534400" cy="495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00800" y="1676400"/>
            <a:ext cx="1371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2157984"/>
            <a:ext cx="1828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1784</Words>
  <Application>Microsoft Office PowerPoint</Application>
  <PresentationFormat>On-screen Show (4:3)</PresentationFormat>
  <Paragraphs>404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Times</vt:lpstr>
      <vt:lpstr>Times New Roman</vt:lpstr>
      <vt:lpstr>Office Theme</vt:lpstr>
      <vt:lpstr>Introduction to Anticoagulation</vt:lpstr>
      <vt:lpstr>Pain Scale Jeopardy</vt:lpstr>
      <vt:lpstr>Level 1:</vt:lpstr>
      <vt:lpstr>Level 2:</vt:lpstr>
      <vt:lpstr>Level 3:</vt:lpstr>
      <vt:lpstr>Level 4:</vt:lpstr>
      <vt:lpstr>$100 – Clinic Referrals </vt:lpstr>
      <vt:lpstr>What is the correct way to refer a patient to anticoagulation clinic?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starting warfarin in the outpatient setting: - What is the usual starting dose? - How much medication should be provided?</vt:lpstr>
      <vt:lpstr>PowerPoint Presentation</vt:lpstr>
      <vt:lpstr>Which insurance status prevents a patient from accessing rivaroxaban and/or apixaban at the OVMC pharmacy?</vt:lpstr>
      <vt:lpstr>Prior Authorization</vt:lpstr>
      <vt:lpstr>PowerPoint Presentation</vt:lpstr>
      <vt:lpstr>PowerPoint Presentation</vt:lpstr>
      <vt:lpstr>If a patient develops a DVT within 3 months of having major surgery, what is the most appropriate treatment?</vt:lpstr>
      <vt:lpstr>Risk of recurrent VTE after surgically-provoked VTE</vt:lpstr>
      <vt:lpstr>PowerPoint Presentation</vt:lpstr>
      <vt:lpstr>Which of the following patients must be treated with warfarin (not rivaroxaban or apixaban)?</vt:lpstr>
      <vt:lpstr>Valvular Atrial Fibrillation</vt:lpstr>
      <vt:lpstr>PowerPoint Presentation</vt:lpstr>
      <vt:lpstr>What is the most effective anticoagulant for treating malignancy-associated DVT?</vt:lpstr>
      <vt:lpstr>PowerPoint Presentation</vt:lpstr>
      <vt:lpstr>PowerPoint Presentation</vt:lpstr>
      <vt:lpstr>What is the best anticoagulation strategy for this patient’s new onset atrial fibrillation?</vt:lpstr>
      <vt:lpstr>When does new onset atrial fibrillation require lovenox or heparin?</vt:lpstr>
      <vt:lpstr>PowerPoint Presentation</vt:lpstr>
      <vt:lpstr>What is the best anticoagulation strategy for this patient’s new onset atrial fibrillation?</vt:lpstr>
      <vt:lpstr>Beware drug-drug interactions with Xa inhibitors</vt:lpstr>
      <vt:lpstr>More efficient “brain storage”</vt:lpstr>
      <vt:lpstr>What is the cost to DHS for one year of outpatient rivaroxaban therapy for one patient?</vt:lpstr>
      <vt:lpstr>PowerPoint Presentation</vt:lpstr>
      <vt:lpstr>Treatment with warfarin for acute, unprovoked DVT</vt:lpstr>
      <vt:lpstr>“Overlap” versus “Bridging”</vt:lpstr>
      <vt:lpstr>ACCP Guidelines</vt:lpstr>
      <vt:lpstr>PowerPoint Presentation</vt:lpstr>
      <vt:lpstr>Which IV heparin protocol (ACS or DVT/PE) should be used for each clinical indication?</vt:lpstr>
      <vt:lpstr>IV heparin protocols: AFib vs DVT/PE</vt:lpstr>
      <vt:lpstr>PowerPoint Presentation</vt:lpstr>
      <vt:lpstr>Major and minor provoking factors…</vt:lpstr>
      <vt:lpstr>Recurrence of VTE</vt:lpstr>
      <vt:lpstr>PowerPoint Presentation</vt:lpstr>
      <vt:lpstr>Lightening Quiz: True/False (Write down your answers)</vt:lpstr>
      <vt:lpstr>Lightening Quiz: True/False (Write down your answers)</vt:lpstr>
      <vt:lpstr>PowerPoint Presentation</vt:lpstr>
      <vt:lpstr>When to ask for guidance:</vt:lpstr>
    </vt:vector>
  </TitlesOfParts>
  <Company>Adams 12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Janet Walter</dc:creator>
  <cp:lastModifiedBy>Carlin Rooke</cp:lastModifiedBy>
  <cp:revision>156</cp:revision>
  <dcterms:created xsi:type="dcterms:W3CDTF">2003-06-20T20:17:15Z</dcterms:created>
  <dcterms:modified xsi:type="dcterms:W3CDTF">2018-07-27T22:28:00Z</dcterms:modified>
</cp:coreProperties>
</file>