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7" r:id="rId1"/>
  </p:sldMasterIdLst>
  <p:notesMasterIdLst>
    <p:notesMasterId r:id="rId29"/>
  </p:notesMasterIdLst>
  <p:sldIdLst>
    <p:sldId id="286" r:id="rId2"/>
    <p:sldId id="307" r:id="rId3"/>
    <p:sldId id="288" r:id="rId4"/>
    <p:sldId id="315" r:id="rId5"/>
    <p:sldId id="308" r:id="rId6"/>
    <p:sldId id="317" r:id="rId7"/>
    <p:sldId id="297" r:id="rId8"/>
    <p:sldId id="274" r:id="rId9"/>
    <p:sldId id="310" r:id="rId10"/>
    <p:sldId id="320" r:id="rId11"/>
    <p:sldId id="309" r:id="rId12"/>
    <p:sldId id="332" r:id="rId13"/>
    <p:sldId id="289" r:id="rId14"/>
    <p:sldId id="325" r:id="rId15"/>
    <p:sldId id="326" r:id="rId16"/>
    <p:sldId id="327" r:id="rId17"/>
    <p:sldId id="302" r:id="rId18"/>
    <p:sldId id="314" r:id="rId19"/>
    <p:sldId id="311" r:id="rId20"/>
    <p:sldId id="312" r:id="rId21"/>
    <p:sldId id="318" r:id="rId22"/>
    <p:sldId id="313" r:id="rId23"/>
    <p:sldId id="323" r:id="rId24"/>
    <p:sldId id="292" r:id="rId25"/>
    <p:sldId id="294" r:id="rId26"/>
    <p:sldId id="331" r:id="rId27"/>
    <p:sldId id="304" r:id="rId2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sabella" initials="I" lastIdx="2" clrIdx="0">
    <p:extLst>
      <p:ext uri="{19B8F6BF-5375-455C-9EA6-DF929625EA0E}">
        <p15:presenceInfo xmlns:p15="http://schemas.microsoft.com/office/powerpoint/2012/main" userId="Isabell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55" autoAdjust="0"/>
    <p:restoredTop sz="94704" autoAdjust="0"/>
  </p:normalViewPr>
  <p:slideViewPr>
    <p:cSldViewPr snapToGrid="0">
      <p:cViewPr varScale="1">
        <p:scale>
          <a:sx n="136" d="100"/>
          <a:sy n="136" d="100"/>
        </p:scale>
        <p:origin x="270" y="11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07-01T13:02:14.470" idx="1">
    <p:pos x="10" y="10"/>
    <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325472854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68032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334900" y="2314324"/>
            <a:ext cx="8447150" cy="2478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435894" y="765324"/>
            <a:ext cx="8245162" cy="1106260"/>
          </a:xfrm>
          <a:effectLst/>
        </p:spPr>
        <p:txBody>
          <a:bodyPr anchor="b">
            <a:normAutofit/>
          </a:bodyPr>
          <a:lstStyle>
            <a:lvl1pPr>
              <a:defRPr sz="27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435895" y="1871584"/>
            <a:ext cx="8245160" cy="442741"/>
          </a:xfrm>
        </p:spPr>
        <p:txBody>
          <a:bodyPr anchor="t">
            <a:normAutofit/>
          </a:bodyPr>
          <a:lstStyle>
            <a:lvl1pPr marL="0" indent="0" algn="l">
              <a:buNone/>
              <a:defRPr sz="1200" cap="all">
                <a:solidFill>
                  <a:schemeClr val="accent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5704463" y="4467103"/>
            <a:ext cx="2133600" cy="273844"/>
          </a:xfrm>
        </p:spPr>
        <p:txBody>
          <a:bodyPr/>
          <a:lstStyle>
            <a:lvl1pPr>
              <a:defRPr>
                <a:solidFill>
                  <a:schemeClr val="accent1">
                    <a:lumMod val="75000"/>
                    <a:lumOff val="25000"/>
                  </a:schemeClr>
                </a:solidFill>
              </a:defRPr>
            </a:lvl1pPr>
          </a:lstStyle>
          <a:p>
            <a:fld id="{B61BEF0D-F0BB-DE4B-95CE-6DB70DBA9567}" type="datetimeFigureOut">
              <a:rPr lang="en-US" smtClean="0"/>
              <a:pPr/>
              <a:t>2/20/2018</a:t>
            </a:fld>
            <a:endParaRPr lang="en-US" dirty="0"/>
          </a:p>
        </p:txBody>
      </p:sp>
      <p:sp>
        <p:nvSpPr>
          <p:cNvPr id="5" name="Footer Placeholder 4"/>
          <p:cNvSpPr>
            <a:spLocks noGrp="1"/>
          </p:cNvSpPr>
          <p:nvPr>
            <p:ph type="ftr" sz="quarter" idx="11"/>
          </p:nvPr>
        </p:nvSpPr>
        <p:spPr>
          <a:xfrm>
            <a:off x="435894" y="4463859"/>
            <a:ext cx="5187908" cy="273844"/>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7918725" y="4467103"/>
            <a:ext cx="762330" cy="273844"/>
          </a:xfrm>
        </p:spPr>
        <p:txBody>
          <a:bodyPr/>
          <a:lstStyle>
            <a:lvl1pPr>
              <a:defRPr>
                <a:solidFill>
                  <a:schemeClr val="accent1">
                    <a:lumMod val="75000"/>
                    <a:lumOff val="25000"/>
                  </a:schemeClr>
                </a:solidFill>
              </a:defRPr>
            </a:lvl1p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extLst>
      <p:ext uri="{BB962C8B-B14F-4D97-AF65-F5344CB8AC3E}">
        <p14:creationId xmlns:p14="http://schemas.microsoft.com/office/powerpoint/2010/main" val="361306980"/>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330214" y="460805"/>
            <a:ext cx="8482004" cy="89197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435894" y="526617"/>
            <a:ext cx="8272212" cy="76035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extLst>
      <p:ext uri="{BB962C8B-B14F-4D97-AF65-F5344CB8AC3E}">
        <p14:creationId xmlns:p14="http://schemas.microsoft.com/office/powerpoint/2010/main" val="86479659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6629401" y="449794"/>
            <a:ext cx="2180113" cy="436271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1" y="506795"/>
            <a:ext cx="1503123" cy="388730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81193" y="506795"/>
            <a:ext cx="5922209" cy="388730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745255" y="4467103"/>
            <a:ext cx="996106" cy="273844"/>
          </a:xfrm>
        </p:spPr>
        <p:txBody>
          <a:bodyPr/>
          <a:lstStyle>
            <a:lvl1pPr>
              <a:defRPr>
                <a:solidFill>
                  <a:schemeClr val="accent1">
                    <a:lumMod val="75000"/>
                    <a:lumOff val="25000"/>
                  </a:schemeClr>
                </a:solidFill>
              </a:defRPr>
            </a:lvl1pPr>
          </a:lstStyle>
          <a:p>
            <a:fld id="{B61BEF0D-F0BB-DE4B-95CE-6DB70DBA9567}" type="datetimeFigureOut">
              <a:rPr lang="en-US" smtClean="0"/>
              <a:pPr/>
              <a:t>2/20/2018</a:t>
            </a:fld>
            <a:endParaRPr lang="en-US" dirty="0"/>
          </a:p>
        </p:txBody>
      </p:sp>
      <p:sp>
        <p:nvSpPr>
          <p:cNvPr id="5" name="Footer Placeholder 4"/>
          <p:cNvSpPr>
            <a:spLocks noGrp="1"/>
          </p:cNvSpPr>
          <p:nvPr>
            <p:ph type="ftr" sz="quarter" idx="11"/>
          </p:nvPr>
        </p:nvSpPr>
        <p:spPr>
          <a:xfrm>
            <a:off x="581193" y="4463859"/>
            <a:ext cx="5922209" cy="273844"/>
          </a:xfrm>
        </p:spPr>
        <p:txBody>
          <a:bodyPr/>
          <a:lstStyle/>
          <a:p>
            <a:endParaRPr lang="en-US" dirty="0"/>
          </a:p>
        </p:txBody>
      </p:sp>
      <p:sp>
        <p:nvSpPr>
          <p:cNvPr id="6" name="Slide Number Placeholder 5"/>
          <p:cNvSpPr>
            <a:spLocks noGrp="1"/>
          </p:cNvSpPr>
          <p:nvPr>
            <p:ph type="sldNum" sz="quarter" idx="12"/>
          </p:nvPr>
        </p:nvSpPr>
        <p:spPr>
          <a:xfrm>
            <a:off x="7834962" y="4467103"/>
            <a:ext cx="873146" cy="273844"/>
          </a:xfrm>
        </p:spPr>
        <p:txBody>
          <a:bodyPr/>
          <a:lstStyle>
            <a:lvl1pPr>
              <a:defRPr>
                <a:solidFill>
                  <a:schemeClr val="accent1">
                    <a:lumMod val="75000"/>
                    <a:lumOff val="25000"/>
                  </a:schemeClr>
                </a:solidFill>
              </a:defRPr>
            </a:lvl1p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extLst>
      <p:ext uri="{BB962C8B-B14F-4D97-AF65-F5344CB8AC3E}">
        <p14:creationId xmlns:p14="http://schemas.microsoft.com/office/powerpoint/2010/main" val="3243757036"/>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330214" y="460805"/>
            <a:ext cx="8482004" cy="89197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4" y="526617"/>
            <a:ext cx="8272212" cy="760350"/>
          </a:xfrm>
        </p:spPr>
        <p:txBody>
          <a:bodyPr/>
          <a:lstStyle/>
          <a:p>
            <a:r>
              <a:rPr lang="en-US"/>
              <a:t>Click to edit Master title style</a:t>
            </a:r>
            <a:endParaRPr lang="en-US" dirty="0"/>
          </a:p>
        </p:txBody>
      </p:sp>
      <p:sp>
        <p:nvSpPr>
          <p:cNvPr id="3" name="Content Placeholder 2"/>
          <p:cNvSpPr>
            <a:spLocks noGrp="1"/>
          </p:cNvSpPr>
          <p:nvPr>
            <p:ph idx="1"/>
          </p:nvPr>
        </p:nvSpPr>
        <p:spPr>
          <a:xfrm>
            <a:off x="435895" y="1635373"/>
            <a:ext cx="8272211" cy="27587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918725" y="4467103"/>
            <a:ext cx="789381" cy="273844"/>
          </a:xfrm>
        </p:spPr>
        <p:txBody>
          <a:body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extLst>
      <p:ext uri="{BB962C8B-B14F-4D97-AF65-F5344CB8AC3E}">
        <p14:creationId xmlns:p14="http://schemas.microsoft.com/office/powerpoint/2010/main" val="2091231791"/>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335863" y="3856481"/>
            <a:ext cx="8468145" cy="9441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5" y="2282933"/>
            <a:ext cx="8272211" cy="1123130"/>
          </a:xfrm>
        </p:spPr>
        <p:txBody>
          <a:bodyPr anchor="b">
            <a:normAutofit/>
          </a:bodyPr>
          <a:lstStyle>
            <a:lvl1pPr algn="l">
              <a:defRPr sz="27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35895" y="3406063"/>
            <a:ext cx="8272211" cy="450417"/>
          </a:xfrm>
        </p:spPr>
        <p:txBody>
          <a:bodyPr anchor="t">
            <a:normAutofit/>
          </a:bodyPr>
          <a:lstStyle>
            <a:lvl1pPr marL="0" indent="0" algn="l">
              <a:buNone/>
              <a:defRPr sz="1350" cap="all">
                <a:solidFill>
                  <a:schemeClr val="accent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2/20/2018</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extLst>
      <p:ext uri="{BB962C8B-B14F-4D97-AF65-F5344CB8AC3E}">
        <p14:creationId xmlns:p14="http://schemas.microsoft.com/office/powerpoint/2010/main" val="2155583357"/>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334487" y="454916"/>
            <a:ext cx="8475027" cy="9441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5" y="547244"/>
            <a:ext cx="8272212" cy="74124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35895" y="1671003"/>
            <a:ext cx="4066793" cy="272478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1313" y="1671003"/>
            <a:ext cx="4066794" cy="272478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2/20/2018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extLst>
      <p:ext uri="{BB962C8B-B14F-4D97-AF65-F5344CB8AC3E}">
        <p14:creationId xmlns:p14="http://schemas.microsoft.com/office/powerpoint/2010/main" val="2692684423"/>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334487" y="454916"/>
            <a:ext cx="8475027" cy="9441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435895" y="547244"/>
            <a:ext cx="8272212" cy="741249"/>
          </a:xfrm>
        </p:spPr>
        <p:txBody>
          <a:bodyPr/>
          <a:lstStyle/>
          <a:p>
            <a:r>
              <a:rPr lang="en-US"/>
              <a:t>Click to edit Master title style</a:t>
            </a:r>
            <a:endParaRPr lang="en-US" dirty="0"/>
          </a:p>
        </p:txBody>
      </p:sp>
      <p:sp>
        <p:nvSpPr>
          <p:cNvPr id="3" name="Text Placeholder 2"/>
          <p:cNvSpPr>
            <a:spLocks noGrp="1"/>
          </p:cNvSpPr>
          <p:nvPr>
            <p:ph type="body" idx="1"/>
          </p:nvPr>
        </p:nvSpPr>
        <p:spPr>
          <a:xfrm>
            <a:off x="665415" y="1688169"/>
            <a:ext cx="3815306" cy="402004"/>
          </a:xfrm>
        </p:spPr>
        <p:txBody>
          <a:bodyPr anchor="b">
            <a:noAutofit/>
          </a:bodyPr>
          <a:lstStyle>
            <a:lvl1pPr marL="0" indent="0">
              <a:buNone/>
              <a:defRPr sz="1650" b="0">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35896" y="2194540"/>
            <a:ext cx="4044825" cy="220124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92802" y="1688169"/>
            <a:ext cx="3815305" cy="415030"/>
          </a:xfrm>
        </p:spPr>
        <p:txBody>
          <a:bodyPr anchor="b">
            <a:noAutofit/>
          </a:bodyPr>
          <a:lstStyle>
            <a:lvl1pPr marL="0" indent="0">
              <a:buNone/>
              <a:defRPr sz="1650" b="0">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63282" y="2194540"/>
            <a:ext cx="4044825" cy="220124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2/20/2018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extLst>
      <p:ext uri="{BB962C8B-B14F-4D97-AF65-F5344CB8AC3E}">
        <p14:creationId xmlns:p14="http://schemas.microsoft.com/office/powerpoint/2010/main" val="256622849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61BEF0D-F0BB-DE4B-95CE-6DB70DBA9567}" type="datetimeFigureOut">
              <a:rPr lang="en-US" smtClean="0"/>
              <a:pPr/>
              <a:t>2/20/2018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
        <p:nvSpPr>
          <p:cNvPr id="7" name="Rectangle 6"/>
          <p:cNvSpPr>
            <a:spLocks noChangeAspect="1"/>
          </p:cNvSpPr>
          <p:nvPr/>
        </p:nvSpPr>
        <p:spPr>
          <a:xfrm>
            <a:off x="330512" y="454916"/>
            <a:ext cx="8475027" cy="9441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431921" y="547244"/>
            <a:ext cx="8272212" cy="741249"/>
          </a:xfrm>
        </p:spPr>
        <p:txBody>
          <a:bodyPr/>
          <a:lstStyle/>
          <a:p>
            <a:r>
              <a:rPr lang="en-US"/>
              <a:t>Click to edit Master title style</a:t>
            </a:r>
            <a:endParaRPr lang="en-US" dirty="0"/>
          </a:p>
        </p:txBody>
      </p:sp>
    </p:spTree>
    <p:extLst>
      <p:ext uri="{BB962C8B-B14F-4D97-AF65-F5344CB8AC3E}">
        <p14:creationId xmlns:p14="http://schemas.microsoft.com/office/powerpoint/2010/main" val="3800597628"/>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2/20/2018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lvl="0">
              <a:spcBef>
                <a:spcPts val="0"/>
              </a:spcBef>
              <a:buNone/>
            </a:pPr>
            <a:fld id="{00000000-1234-1234-1234-123412341234}" type="slidenum">
              <a:rPr lang="en" smtClean="0"/>
              <a:t>‹#›</a:t>
            </a:fld>
            <a:endParaRPr lang="en"/>
          </a:p>
        </p:txBody>
      </p:sp>
    </p:spTree>
    <p:extLst>
      <p:ext uri="{BB962C8B-B14F-4D97-AF65-F5344CB8AC3E}">
        <p14:creationId xmlns:p14="http://schemas.microsoft.com/office/powerpoint/2010/main" val="2772461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335863" y="3856480"/>
            <a:ext cx="8473650" cy="9560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4" y="3946722"/>
            <a:ext cx="3682084" cy="517136"/>
          </a:xfrm>
        </p:spPr>
        <p:txBody>
          <a:bodyPr anchor="ctr"/>
          <a:lstStyle>
            <a:lvl1pPr algn="l">
              <a:defRPr sz="15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335862" y="450900"/>
            <a:ext cx="8469630" cy="3153600"/>
          </a:xfrm>
        </p:spPr>
        <p:txBody>
          <a:bodyPr anchor="ctr">
            <a:normAutofit/>
          </a:bodyPr>
          <a:lstStyle>
            <a:lvl1pPr>
              <a:defRPr sz="1500">
                <a:solidFill>
                  <a:schemeClr val="tx2"/>
                </a:solidFill>
              </a:defRPr>
            </a:lvl1pPr>
            <a:lvl2pPr>
              <a:defRPr sz="1350">
                <a:solidFill>
                  <a:schemeClr val="tx2"/>
                </a:solidFill>
              </a:defRPr>
            </a:lvl2pPr>
            <a:lvl3pPr>
              <a:defRPr sz="1200">
                <a:solidFill>
                  <a:schemeClr val="tx2"/>
                </a:solidFill>
              </a:defRPr>
            </a:lvl3pPr>
            <a:lvl4pPr>
              <a:defRPr sz="1050">
                <a:solidFill>
                  <a:schemeClr val="tx2"/>
                </a:solidFill>
              </a:defRPr>
            </a:lvl4pPr>
            <a:lvl5pPr>
              <a:defRPr sz="1050">
                <a:solidFill>
                  <a:schemeClr val="tx2"/>
                </a:solidFill>
              </a:defRPr>
            </a:lvl5pPr>
            <a:lvl6pPr>
              <a:defRPr sz="1050">
                <a:solidFill>
                  <a:schemeClr val="tx2"/>
                </a:solidFill>
              </a:defRPr>
            </a:lvl6pPr>
            <a:lvl7pPr>
              <a:defRPr sz="1050">
                <a:solidFill>
                  <a:schemeClr val="tx2"/>
                </a:solidFill>
              </a:defRPr>
            </a:lvl7pPr>
            <a:lvl8pPr>
              <a:defRPr sz="1050">
                <a:solidFill>
                  <a:schemeClr val="tx2"/>
                </a:solidFill>
              </a:defRPr>
            </a:lvl8pPr>
            <a:lvl9pPr>
              <a:defRPr sz="105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305618" y="3946723"/>
            <a:ext cx="4402490" cy="517136"/>
          </a:xfrm>
        </p:spPr>
        <p:txBody>
          <a:bodyPr anchor="ctr">
            <a:normAutofit/>
          </a:bodyPr>
          <a:lstStyle>
            <a:lvl1pPr marL="0" indent="0" algn="r">
              <a:buNone/>
              <a:defRPr sz="825">
                <a:solidFill>
                  <a:schemeClr val="bg1"/>
                </a:solidFill>
              </a:defRPr>
            </a:lvl1pPr>
            <a:lvl2pPr marL="342900" indent="0">
              <a:buNone/>
              <a:defRPr sz="825"/>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2/20/2018</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extLst>
      <p:ext uri="{BB962C8B-B14F-4D97-AF65-F5344CB8AC3E}">
        <p14:creationId xmlns:p14="http://schemas.microsoft.com/office/powerpoint/2010/main" val="3311307122"/>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5895" y="3520042"/>
            <a:ext cx="8272212" cy="425054"/>
          </a:xfrm>
        </p:spPr>
        <p:txBody>
          <a:bodyPr anchor="b">
            <a:normAutofit/>
          </a:bodyPr>
          <a:lstStyle>
            <a:lvl1pPr algn="l">
              <a:defRPr sz="18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335863" y="449794"/>
            <a:ext cx="8468144" cy="2667939"/>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435894" y="3945096"/>
            <a:ext cx="8272213" cy="449003"/>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extLst>
      <p:ext uri="{BB962C8B-B14F-4D97-AF65-F5344CB8AC3E}">
        <p14:creationId xmlns:p14="http://schemas.microsoft.com/office/powerpoint/2010/main" val="407425299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5894" y="528843"/>
            <a:ext cx="8272212" cy="892166"/>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435894" y="1752002"/>
            <a:ext cx="8272212" cy="2642096"/>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04464" y="4467103"/>
            <a:ext cx="2133599" cy="273844"/>
          </a:xfrm>
          <a:prstGeom prst="rect">
            <a:avLst/>
          </a:prstGeom>
        </p:spPr>
        <p:txBody>
          <a:bodyPr vert="horz" lIns="91440" tIns="45720" rIns="91440" bIns="45720" rtlCol="0" anchor="ctr"/>
          <a:lstStyle>
            <a:lvl1pPr algn="r">
              <a:defRPr sz="675">
                <a:solidFill>
                  <a:schemeClr val="accent2"/>
                </a:solidFill>
              </a:defRPr>
            </a:lvl1pPr>
          </a:lstStyle>
          <a:p>
            <a:fld id="{B61BEF0D-F0BB-DE4B-95CE-6DB70DBA9567}" type="datetimeFigureOut">
              <a:rPr lang="en-US" smtClean="0"/>
              <a:pPr/>
              <a:t>2/20/2018</a:t>
            </a:fld>
            <a:endParaRPr lang="en-US" dirty="0"/>
          </a:p>
        </p:txBody>
      </p:sp>
      <p:sp>
        <p:nvSpPr>
          <p:cNvPr id="5" name="Footer Placeholder 4"/>
          <p:cNvSpPr>
            <a:spLocks noGrp="1"/>
          </p:cNvSpPr>
          <p:nvPr>
            <p:ph type="ftr" sz="quarter" idx="3"/>
          </p:nvPr>
        </p:nvSpPr>
        <p:spPr>
          <a:xfrm>
            <a:off x="435894" y="4463859"/>
            <a:ext cx="5187908" cy="273844"/>
          </a:xfrm>
          <a:prstGeom prst="rect">
            <a:avLst/>
          </a:prstGeom>
        </p:spPr>
        <p:txBody>
          <a:bodyPr vert="horz" lIns="91440" tIns="45720" rIns="91440" bIns="45720" rtlCol="0" anchor="ctr"/>
          <a:lstStyle>
            <a:lvl1pPr algn="l">
              <a:defRPr sz="675"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7918725" y="4467103"/>
            <a:ext cx="789383" cy="273844"/>
          </a:xfrm>
          <a:prstGeom prst="rect">
            <a:avLst/>
          </a:prstGeom>
        </p:spPr>
        <p:txBody>
          <a:bodyPr vert="horz" lIns="91440" tIns="45720" rIns="91440" bIns="45720" rtlCol="0" anchor="ctr"/>
          <a:lstStyle>
            <a:lvl1pPr algn="r">
              <a:defRPr sz="675">
                <a:solidFill>
                  <a:schemeClr val="accent2"/>
                </a:solidFill>
              </a:defRPr>
            </a:lvl1p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
        <p:nvSpPr>
          <p:cNvPr id="9" name="Rectangle 8"/>
          <p:cNvSpPr/>
          <p:nvPr/>
        </p:nvSpPr>
        <p:spPr>
          <a:xfrm>
            <a:off x="334901" y="342900"/>
            <a:ext cx="2777490" cy="7124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6031610" y="340232"/>
            <a:ext cx="2777490" cy="7391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181373" y="342900"/>
            <a:ext cx="2777490" cy="6858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149700614"/>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hf sldNum="0" hdr="0" ftr="0" dt="0"/>
  <p:txStyles>
    <p:titleStyle>
      <a:lvl1pPr algn="l" defTabSz="342900" rtl="0" eaLnBrk="1" latinLnBrk="0" hangingPunct="1">
        <a:spcBef>
          <a:spcPct val="0"/>
        </a:spcBef>
        <a:buNone/>
        <a:defRPr sz="21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9500" indent="-229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1350" kern="1200">
          <a:solidFill>
            <a:schemeClr val="tx2"/>
          </a:solidFill>
          <a:latin typeface="+mn-lt"/>
          <a:ea typeface="+mn-ea"/>
          <a:cs typeface="+mn-cs"/>
        </a:defRPr>
      </a:lvl1pPr>
      <a:lvl2pPr marL="472500" indent="-229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2pPr>
      <a:lvl3pPr marL="675000" indent="-202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1050" kern="1200">
          <a:solidFill>
            <a:schemeClr val="tx2"/>
          </a:solidFill>
          <a:latin typeface="+mn-lt"/>
          <a:ea typeface="+mn-ea"/>
          <a:cs typeface="+mn-cs"/>
        </a:defRPr>
      </a:lvl3pPr>
      <a:lvl4pPr marL="931500" indent="-175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4pPr>
      <a:lvl5pPr marL="1201500" indent="-175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5pPr>
      <a:lvl6pPr marL="1425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6pPr>
      <a:lvl7pPr marL="1650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7pPr>
      <a:lvl8pPr marL="1875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8pPr>
      <a:lvl9pPr marL="2100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image" Target="../media/image17.tif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tif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tif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2.tif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 Id="rId4" Type="http://schemas.openxmlformats.org/officeDocument/2006/relationships/comments" Target="../comments/comment1.xml"/></Relationships>
</file>

<file path=ppt/slides/_rels/slide8.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5893" y="986694"/>
            <a:ext cx="8245162" cy="1106260"/>
          </a:xfrm>
        </p:spPr>
        <p:txBody>
          <a:bodyPr>
            <a:normAutofit fontScale="90000"/>
          </a:bodyPr>
          <a:lstStyle/>
          <a:p>
            <a:r>
              <a:rPr lang="en-US" dirty="0"/>
              <a:t>Clarithromycin-Naproxen-Oseltamivir Combination in the Treatment of Patients Hospitalized for Influenza A(H3N2) Infection</a:t>
            </a:r>
            <a:br>
              <a:rPr lang="en-US" dirty="0"/>
            </a:br>
            <a:endParaRPr lang="en-US" b="1" dirty="0">
              <a:latin typeface="Tw Cen MT" panose="020B0602020104020603" pitchFamily="34" charset="0"/>
            </a:endParaRPr>
          </a:p>
        </p:txBody>
      </p:sp>
      <p:sp>
        <p:nvSpPr>
          <p:cNvPr id="3" name="Subtitle 2"/>
          <p:cNvSpPr>
            <a:spLocks noGrp="1"/>
          </p:cNvSpPr>
          <p:nvPr>
            <p:ph type="subTitle" idx="1"/>
          </p:nvPr>
        </p:nvSpPr>
        <p:spPr>
          <a:xfrm>
            <a:off x="435893" y="1778000"/>
            <a:ext cx="1799307" cy="497840"/>
          </a:xfrm>
        </p:spPr>
        <p:txBody>
          <a:bodyPr>
            <a:normAutofit/>
          </a:bodyPr>
          <a:lstStyle/>
          <a:p>
            <a:r>
              <a:rPr lang="en-US" b="1" dirty="0">
                <a:latin typeface="Tw Cen MT" panose="020B0602020104020603" pitchFamily="34" charset="0"/>
              </a:rPr>
              <a:t>John Park, PGY1 </a:t>
            </a:r>
          </a:p>
        </p:txBody>
      </p:sp>
      <p:sp>
        <p:nvSpPr>
          <p:cNvPr id="4" name="Rectangle 3"/>
          <p:cNvSpPr/>
          <p:nvPr/>
        </p:nvSpPr>
        <p:spPr>
          <a:xfrm>
            <a:off x="323347" y="4033683"/>
            <a:ext cx="8357708" cy="738664"/>
          </a:xfrm>
          <a:prstGeom prst="rect">
            <a:avLst/>
          </a:prstGeom>
        </p:spPr>
        <p:txBody>
          <a:bodyPr wrap="square">
            <a:spAutoFit/>
          </a:bodyPr>
          <a:lstStyle/>
          <a:p>
            <a:r>
              <a:rPr lang="en-US" dirty="0">
                <a:solidFill>
                  <a:schemeClr val="bg1"/>
                </a:solidFill>
              </a:rPr>
              <a:t>Hung IFN et al. ”Efficacy of clarithromycin-naproxen-oseltamivir combination in the treatment of patients hospitalized for influenza A(H3N2) infection: An open-label randomized, controlled, phase </a:t>
            </a:r>
            <a:r>
              <a:rPr lang="en-US" dirty="0" err="1">
                <a:solidFill>
                  <a:schemeClr val="bg1"/>
                </a:solidFill>
              </a:rPr>
              <a:t>IIb</a:t>
            </a:r>
            <a:r>
              <a:rPr lang="en-US" dirty="0">
                <a:solidFill>
                  <a:schemeClr val="bg1"/>
                </a:solidFill>
              </a:rPr>
              <a:t>/III trial.” </a:t>
            </a:r>
            <a:r>
              <a:rPr lang="en-US" i="1" dirty="0">
                <a:solidFill>
                  <a:schemeClr val="bg1"/>
                </a:solidFill>
              </a:rPr>
              <a:t>Chest </a:t>
            </a:r>
            <a:r>
              <a:rPr lang="en-US" dirty="0">
                <a:solidFill>
                  <a:schemeClr val="bg1"/>
                </a:solidFill>
              </a:rPr>
              <a:t>2017 May; 151:1069. </a:t>
            </a:r>
          </a:p>
        </p:txBody>
      </p:sp>
    </p:spTree>
    <p:extLst>
      <p:ext uri="{BB962C8B-B14F-4D97-AF65-F5344CB8AC3E}">
        <p14:creationId xmlns:p14="http://schemas.microsoft.com/office/powerpoint/2010/main" val="5000236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B54B7E6-74ED-6A4E-80AF-00B2EB3FAD09}"/>
              </a:ext>
            </a:extLst>
          </p:cNvPr>
          <p:cNvSpPr>
            <a:spLocks noGrp="1"/>
          </p:cNvSpPr>
          <p:nvPr>
            <p:ph type="title"/>
          </p:nvPr>
        </p:nvSpPr>
        <p:spPr/>
        <p:txBody>
          <a:bodyPr/>
          <a:lstStyle/>
          <a:p>
            <a:r>
              <a:rPr lang="en-US" dirty="0"/>
              <a:t>Discussion Break </a:t>
            </a:r>
          </a:p>
        </p:txBody>
      </p:sp>
      <p:sp>
        <p:nvSpPr>
          <p:cNvPr id="3" name="Content Placeholder 2">
            <a:extLst>
              <a:ext uri="{FF2B5EF4-FFF2-40B4-BE49-F238E27FC236}">
                <a16:creationId xmlns="" xmlns:a16="http://schemas.microsoft.com/office/drawing/2014/main" id="{BD00AB01-F3F6-FA49-9FE4-A96F3859CCC8}"/>
              </a:ext>
            </a:extLst>
          </p:cNvPr>
          <p:cNvSpPr>
            <a:spLocks noGrp="1"/>
          </p:cNvSpPr>
          <p:nvPr>
            <p:ph idx="1"/>
          </p:nvPr>
        </p:nvSpPr>
        <p:spPr/>
        <p:txBody>
          <a:bodyPr>
            <a:normAutofit/>
          </a:bodyPr>
          <a:lstStyle/>
          <a:p>
            <a:r>
              <a:rPr lang="en-US" sz="1600" dirty="0"/>
              <a:t>What do you think of the study design? </a:t>
            </a:r>
          </a:p>
        </p:txBody>
      </p:sp>
      <p:pic>
        <p:nvPicPr>
          <p:cNvPr id="4" name="Picture 3">
            <a:extLst>
              <a:ext uri="{FF2B5EF4-FFF2-40B4-BE49-F238E27FC236}">
                <a16:creationId xmlns="" xmlns:a16="http://schemas.microsoft.com/office/drawing/2014/main" id="{B4C07FE3-0FB6-4944-AFD4-666F9213707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31294" y="1715589"/>
            <a:ext cx="4576812" cy="3105694"/>
          </a:xfrm>
          <a:prstGeom prst="rect">
            <a:avLst/>
          </a:prstGeom>
        </p:spPr>
      </p:pic>
    </p:spTree>
    <p:extLst>
      <p:ext uri="{BB962C8B-B14F-4D97-AF65-F5344CB8AC3E}">
        <p14:creationId xmlns:p14="http://schemas.microsoft.com/office/powerpoint/2010/main" val="23721063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0E98CBC-B9F0-C54A-8BEF-765BBDC13563}"/>
              </a:ext>
            </a:extLst>
          </p:cNvPr>
          <p:cNvSpPr>
            <a:spLocks noGrp="1"/>
          </p:cNvSpPr>
          <p:nvPr>
            <p:ph type="title"/>
          </p:nvPr>
        </p:nvSpPr>
        <p:spPr/>
        <p:txBody>
          <a:bodyPr/>
          <a:lstStyle/>
          <a:p>
            <a:r>
              <a:rPr lang="en-US" dirty="0"/>
              <a:t>Endpoints</a:t>
            </a:r>
          </a:p>
        </p:txBody>
      </p:sp>
      <p:sp>
        <p:nvSpPr>
          <p:cNvPr id="3" name="Content Placeholder 2">
            <a:extLst>
              <a:ext uri="{FF2B5EF4-FFF2-40B4-BE49-F238E27FC236}">
                <a16:creationId xmlns="" xmlns:a16="http://schemas.microsoft.com/office/drawing/2014/main" id="{350EC632-20D2-B64A-9DBF-C6935558D962}"/>
              </a:ext>
            </a:extLst>
          </p:cNvPr>
          <p:cNvSpPr>
            <a:spLocks noGrp="1"/>
          </p:cNvSpPr>
          <p:nvPr>
            <p:ph idx="1"/>
          </p:nvPr>
        </p:nvSpPr>
        <p:spPr>
          <a:xfrm>
            <a:off x="435895" y="1656638"/>
            <a:ext cx="8272211" cy="2758727"/>
          </a:xfrm>
        </p:spPr>
        <p:txBody>
          <a:bodyPr>
            <a:noAutofit/>
          </a:bodyPr>
          <a:lstStyle/>
          <a:p>
            <a:r>
              <a:rPr lang="en-US" sz="1400" b="1" dirty="0"/>
              <a:t>Primary outcome</a:t>
            </a:r>
            <a:r>
              <a:rPr lang="en-US" sz="1400" dirty="0"/>
              <a:t>: </a:t>
            </a:r>
          </a:p>
          <a:p>
            <a:pPr lvl="1"/>
            <a:r>
              <a:rPr lang="en-US" sz="1400" dirty="0"/>
              <a:t>30-day mortality</a:t>
            </a:r>
          </a:p>
          <a:p>
            <a:pPr lvl="1"/>
            <a:endParaRPr lang="en-US" sz="1400" dirty="0"/>
          </a:p>
          <a:p>
            <a:r>
              <a:rPr lang="en-US" sz="1400" b="1" dirty="0"/>
              <a:t>Secondary outcomes</a:t>
            </a:r>
            <a:r>
              <a:rPr lang="en-US" sz="1400" dirty="0"/>
              <a:t>: </a:t>
            </a:r>
          </a:p>
          <a:p>
            <a:pPr lvl="1"/>
            <a:r>
              <a:rPr lang="en-US" sz="1250" dirty="0"/>
              <a:t>90-day mortality</a:t>
            </a:r>
          </a:p>
          <a:p>
            <a:pPr lvl="1"/>
            <a:r>
              <a:rPr lang="en-US" sz="1250" dirty="0"/>
              <a:t>Serial changes in the nasopharyngeal aspirate (NPA) virus titer</a:t>
            </a:r>
          </a:p>
          <a:p>
            <a:pPr lvl="1"/>
            <a:r>
              <a:rPr lang="en-US" sz="1250" dirty="0"/>
              <a:t>Percentage change of neuraminidase-inhibitor-resistant A(H3N2) virus (NIRV) </a:t>
            </a:r>
            <a:r>
              <a:rPr lang="en-US" sz="1250" dirty="0" err="1"/>
              <a:t>quasispecies</a:t>
            </a:r>
            <a:r>
              <a:rPr lang="en-US" sz="1250" dirty="0"/>
              <a:t> measured by means of pyrosequencing</a:t>
            </a:r>
          </a:p>
          <a:p>
            <a:pPr lvl="1"/>
            <a:r>
              <a:rPr lang="en-US" sz="1250" dirty="0"/>
              <a:t>Pneumonia severity index (PSI) from days 1 to 4 after antiviral treatment</a:t>
            </a:r>
          </a:p>
          <a:p>
            <a:pPr lvl="1"/>
            <a:r>
              <a:rPr lang="en-US" sz="1250" dirty="0"/>
              <a:t>Length of hospitalization</a:t>
            </a:r>
          </a:p>
          <a:p>
            <a:endParaRPr lang="en-US" sz="1400" dirty="0"/>
          </a:p>
        </p:txBody>
      </p:sp>
    </p:spTree>
    <p:extLst>
      <p:ext uri="{BB962C8B-B14F-4D97-AF65-F5344CB8AC3E}">
        <p14:creationId xmlns:p14="http://schemas.microsoft.com/office/powerpoint/2010/main" val="42440277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B54B7E6-74ED-6A4E-80AF-00B2EB3FAD09}"/>
              </a:ext>
            </a:extLst>
          </p:cNvPr>
          <p:cNvSpPr>
            <a:spLocks noGrp="1"/>
          </p:cNvSpPr>
          <p:nvPr>
            <p:ph type="title"/>
          </p:nvPr>
        </p:nvSpPr>
        <p:spPr/>
        <p:txBody>
          <a:bodyPr/>
          <a:lstStyle/>
          <a:p>
            <a:r>
              <a:rPr lang="en-US" dirty="0"/>
              <a:t>Discussion Break </a:t>
            </a:r>
          </a:p>
        </p:txBody>
      </p:sp>
      <p:sp>
        <p:nvSpPr>
          <p:cNvPr id="3" name="Content Placeholder 2">
            <a:extLst>
              <a:ext uri="{FF2B5EF4-FFF2-40B4-BE49-F238E27FC236}">
                <a16:creationId xmlns="" xmlns:a16="http://schemas.microsoft.com/office/drawing/2014/main" id="{BD00AB01-F3F6-FA49-9FE4-A96F3859CCC8}"/>
              </a:ext>
            </a:extLst>
          </p:cNvPr>
          <p:cNvSpPr>
            <a:spLocks noGrp="1"/>
          </p:cNvSpPr>
          <p:nvPr>
            <p:ph idx="1"/>
          </p:nvPr>
        </p:nvSpPr>
        <p:spPr/>
        <p:txBody>
          <a:bodyPr>
            <a:normAutofit/>
          </a:bodyPr>
          <a:lstStyle/>
          <a:p>
            <a:r>
              <a:rPr lang="en-US" sz="1600" dirty="0"/>
              <a:t>Thoughts on the chosen endpoints? </a:t>
            </a:r>
          </a:p>
        </p:txBody>
      </p:sp>
      <p:pic>
        <p:nvPicPr>
          <p:cNvPr id="4" name="Picture 3">
            <a:extLst>
              <a:ext uri="{FF2B5EF4-FFF2-40B4-BE49-F238E27FC236}">
                <a16:creationId xmlns="" xmlns:a16="http://schemas.microsoft.com/office/drawing/2014/main" id="{B4C07FE3-0FB6-4944-AFD4-666F9213707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90094" y="1636812"/>
            <a:ext cx="4576812" cy="3105694"/>
          </a:xfrm>
          <a:prstGeom prst="rect">
            <a:avLst/>
          </a:prstGeom>
        </p:spPr>
      </p:pic>
    </p:spTree>
    <p:extLst>
      <p:ext uri="{BB962C8B-B14F-4D97-AF65-F5344CB8AC3E}">
        <p14:creationId xmlns:p14="http://schemas.microsoft.com/office/powerpoint/2010/main" val="27889821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w Cen MT" panose="020B0602020104020603" pitchFamily="34" charset="0"/>
              </a:rPr>
              <a:t>Population</a:t>
            </a:r>
          </a:p>
        </p:txBody>
      </p:sp>
      <p:sp>
        <p:nvSpPr>
          <p:cNvPr id="3" name="Text Placeholder 2"/>
          <p:cNvSpPr>
            <a:spLocks noGrp="1"/>
          </p:cNvSpPr>
          <p:nvPr>
            <p:ph type="body" idx="1"/>
          </p:nvPr>
        </p:nvSpPr>
        <p:spPr>
          <a:xfrm>
            <a:off x="435895" y="1427991"/>
            <a:ext cx="3815306" cy="402004"/>
          </a:xfrm>
        </p:spPr>
        <p:txBody>
          <a:bodyPr/>
          <a:lstStyle/>
          <a:p>
            <a:r>
              <a:rPr lang="en-US" b="1" dirty="0">
                <a:solidFill>
                  <a:schemeClr val="tx1"/>
                </a:solidFill>
                <a:latin typeface="Tw Cen MT" panose="020B0602020104020603" pitchFamily="34" charset="0"/>
              </a:rPr>
              <a:t>Inclusion Criteria</a:t>
            </a:r>
          </a:p>
        </p:txBody>
      </p:sp>
      <p:sp>
        <p:nvSpPr>
          <p:cNvPr id="4" name="Content Placeholder 3"/>
          <p:cNvSpPr>
            <a:spLocks noGrp="1"/>
          </p:cNvSpPr>
          <p:nvPr>
            <p:ph sz="half" idx="2"/>
          </p:nvPr>
        </p:nvSpPr>
        <p:spPr>
          <a:xfrm>
            <a:off x="435895" y="1781763"/>
            <a:ext cx="4044825" cy="3276269"/>
          </a:xfrm>
        </p:spPr>
        <p:txBody>
          <a:bodyPr>
            <a:noAutofit/>
          </a:bodyPr>
          <a:lstStyle/>
          <a:p>
            <a:pPr lvl="0"/>
            <a:r>
              <a:rPr lang="en-US" sz="1400" dirty="0"/>
              <a:t>≥ 18 years of age </a:t>
            </a:r>
            <a:endParaRPr lang="en-US" sz="2400" dirty="0"/>
          </a:p>
          <a:p>
            <a:pPr lvl="0"/>
            <a:r>
              <a:rPr lang="en-US" sz="1400" dirty="0"/>
              <a:t>auditory temperature ≥ 38°C plus one of the following symptoms: </a:t>
            </a:r>
            <a:endParaRPr lang="en-US" sz="2400" dirty="0"/>
          </a:p>
          <a:p>
            <a:pPr lvl="1"/>
            <a:r>
              <a:rPr lang="en-US" dirty="0"/>
              <a:t>cough, sputum production, sore throat, rhinorrhea, myalgia, headache, or fatigue on admission</a:t>
            </a:r>
            <a:endParaRPr lang="en-US" sz="2000" dirty="0"/>
          </a:p>
          <a:p>
            <a:pPr lvl="0"/>
            <a:r>
              <a:rPr lang="en-US" sz="1400" dirty="0"/>
              <a:t>symptom duration ≤ 72 hours</a:t>
            </a:r>
            <a:endParaRPr lang="en-US" sz="2400" dirty="0"/>
          </a:p>
          <a:p>
            <a:pPr lvl="0"/>
            <a:r>
              <a:rPr lang="en-US" sz="1400" dirty="0"/>
              <a:t>laboratory-confirmed A(H3N2) influenza via NPA PCR testing. (tested to rule out </a:t>
            </a:r>
            <a:r>
              <a:rPr lang="en-US" sz="1400" dirty="0" err="1"/>
              <a:t>atypicals</a:t>
            </a:r>
            <a:r>
              <a:rPr lang="en-US" sz="1400" dirty="0"/>
              <a:t>)</a:t>
            </a:r>
            <a:endParaRPr lang="en-US" sz="2250" dirty="0"/>
          </a:p>
          <a:p>
            <a:pPr lvl="0"/>
            <a:r>
              <a:rPr lang="en-US" sz="1400" b="1" dirty="0"/>
              <a:t>radiologic changes of pulmonary infiltrate at chest radiography or computed tomography</a:t>
            </a:r>
            <a:endParaRPr lang="en-US" sz="2400" b="1" dirty="0"/>
          </a:p>
          <a:p>
            <a:r>
              <a:rPr lang="en-US" sz="1400" dirty="0"/>
              <a:t>clinically required hospitalization</a:t>
            </a:r>
            <a:endParaRPr lang="en-US" sz="2800" dirty="0">
              <a:latin typeface="Tw Cen MT" panose="020B0602020104020603" pitchFamily="34" charset="0"/>
            </a:endParaRPr>
          </a:p>
        </p:txBody>
      </p:sp>
      <p:sp>
        <p:nvSpPr>
          <p:cNvPr id="5" name="Text Placeholder 4"/>
          <p:cNvSpPr>
            <a:spLocks noGrp="1"/>
          </p:cNvSpPr>
          <p:nvPr>
            <p:ph type="body" sz="quarter" idx="3"/>
          </p:nvPr>
        </p:nvSpPr>
        <p:spPr>
          <a:xfrm>
            <a:off x="4663282" y="1414965"/>
            <a:ext cx="3815305" cy="415030"/>
          </a:xfrm>
        </p:spPr>
        <p:txBody>
          <a:bodyPr/>
          <a:lstStyle/>
          <a:p>
            <a:r>
              <a:rPr lang="en-US" b="1" dirty="0">
                <a:solidFill>
                  <a:schemeClr val="tx1"/>
                </a:solidFill>
                <a:latin typeface="Tw Cen MT" panose="020B0602020104020603" pitchFamily="34" charset="0"/>
              </a:rPr>
              <a:t>Exclusion Criteria</a:t>
            </a:r>
          </a:p>
        </p:txBody>
      </p:sp>
      <p:sp>
        <p:nvSpPr>
          <p:cNvPr id="6" name="Content Placeholder 5"/>
          <p:cNvSpPr>
            <a:spLocks noGrp="1"/>
          </p:cNvSpPr>
          <p:nvPr>
            <p:ph sz="quarter" idx="4"/>
          </p:nvPr>
        </p:nvSpPr>
        <p:spPr>
          <a:xfrm>
            <a:off x="4663282" y="1829995"/>
            <a:ext cx="4044825" cy="2434610"/>
          </a:xfrm>
        </p:spPr>
        <p:txBody>
          <a:bodyPr>
            <a:noAutofit/>
          </a:bodyPr>
          <a:lstStyle/>
          <a:p>
            <a:pPr lvl="0"/>
            <a:r>
              <a:rPr lang="en-US" dirty="0"/>
              <a:t>History of allergy to study medications</a:t>
            </a:r>
          </a:p>
          <a:p>
            <a:pPr lvl="0"/>
            <a:r>
              <a:rPr lang="en-US" dirty="0"/>
              <a:t>Creatinine clearance &lt; 30 mL/min</a:t>
            </a:r>
          </a:p>
          <a:p>
            <a:pPr marL="0" indent="0">
              <a:buNone/>
            </a:pPr>
            <a:endParaRPr lang="en-US" sz="1400" dirty="0">
              <a:latin typeface="Tw Cen MT" panose="020B0602020104020603" pitchFamily="34" charset="0"/>
            </a:endParaRPr>
          </a:p>
        </p:txBody>
      </p:sp>
    </p:spTree>
    <p:extLst>
      <p:ext uri="{BB962C8B-B14F-4D97-AF65-F5344CB8AC3E}">
        <p14:creationId xmlns:p14="http://schemas.microsoft.com/office/powerpoint/2010/main" val="19808728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128C5FE1-14EA-354D-B34F-C3589314E49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4204" y="356839"/>
            <a:ext cx="7241913" cy="4630414"/>
          </a:xfrm>
          <a:prstGeom prst="rect">
            <a:avLst/>
          </a:prstGeom>
        </p:spPr>
      </p:pic>
      <p:sp>
        <p:nvSpPr>
          <p:cNvPr id="3" name="Rectangle 2">
            <a:extLst>
              <a:ext uri="{FF2B5EF4-FFF2-40B4-BE49-F238E27FC236}">
                <a16:creationId xmlns="" xmlns:a16="http://schemas.microsoft.com/office/drawing/2014/main" id="{1D61F477-F314-6044-AD90-94C88447FD7C}"/>
              </a:ext>
            </a:extLst>
          </p:cNvPr>
          <p:cNvSpPr/>
          <p:nvPr/>
        </p:nvSpPr>
        <p:spPr>
          <a:xfrm>
            <a:off x="750849" y="1479395"/>
            <a:ext cx="6869151" cy="1784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 xmlns:a16="http://schemas.microsoft.com/office/drawing/2014/main" id="{E54E854C-8EF2-2B40-8EF1-243A310FF8FA}"/>
              </a:ext>
            </a:extLst>
          </p:cNvPr>
          <p:cNvSpPr/>
          <p:nvPr/>
        </p:nvSpPr>
        <p:spPr>
          <a:xfrm>
            <a:off x="750848" y="1958897"/>
            <a:ext cx="6869151" cy="1784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1057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D78AC866-A360-7D43-B610-B1AB6910E4D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00253" y="295765"/>
            <a:ext cx="6488666" cy="4610896"/>
          </a:xfrm>
          <a:prstGeom prst="rect">
            <a:avLst/>
          </a:prstGeom>
        </p:spPr>
      </p:pic>
    </p:spTree>
    <p:extLst>
      <p:ext uri="{BB962C8B-B14F-4D97-AF65-F5344CB8AC3E}">
        <p14:creationId xmlns:p14="http://schemas.microsoft.com/office/powerpoint/2010/main" val="17793706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54A72E9A-AABD-4040-8F22-D852F3703D3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8350" y="655280"/>
            <a:ext cx="8370849" cy="3305631"/>
          </a:xfrm>
          <a:prstGeom prst="rect">
            <a:avLst/>
          </a:prstGeom>
        </p:spPr>
      </p:pic>
      <p:sp>
        <p:nvSpPr>
          <p:cNvPr id="8" name="Rectangle 7">
            <a:extLst>
              <a:ext uri="{FF2B5EF4-FFF2-40B4-BE49-F238E27FC236}">
                <a16:creationId xmlns="" xmlns:a16="http://schemas.microsoft.com/office/drawing/2014/main" id="{A0F22AF8-B49F-7A48-9857-8DAA73B9A2EB}"/>
              </a:ext>
            </a:extLst>
          </p:cNvPr>
          <p:cNvSpPr/>
          <p:nvPr/>
        </p:nvSpPr>
        <p:spPr>
          <a:xfrm>
            <a:off x="468350" y="2377440"/>
            <a:ext cx="8370849" cy="57476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31449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w Cen MT" panose="020B0602020104020603" pitchFamily="34" charset="0"/>
              </a:rPr>
              <a:t>RESULTS</a:t>
            </a:r>
          </a:p>
        </p:txBody>
      </p:sp>
      <p:sp>
        <p:nvSpPr>
          <p:cNvPr id="3" name="Content Placeholder 2"/>
          <p:cNvSpPr>
            <a:spLocks noGrp="1"/>
          </p:cNvSpPr>
          <p:nvPr>
            <p:ph idx="1"/>
          </p:nvPr>
        </p:nvSpPr>
        <p:spPr>
          <a:xfrm>
            <a:off x="354614" y="1452880"/>
            <a:ext cx="4327491" cy="3690620"/>
          </a:xfrm>
        </p:spPr>
        <p:txBody>
          <a:bodyPr>
            <a:normAutofit/>
          </a:bodyPr>
          <a:lstStyle/>
          <a:p>
            <a:pPr marL="0" indent="0">
              <a:buNone/>
            </a:pPr>
            <a:r>
              <a:rPr lang="en-US" sz="1600" dirty="0"/>
              <a:t>Combination treatment was associated with:  </a:t>
            </a:r>
          </a:p>
          <a:p>
            <a:pPr lvl="0"/>
            <a:r>
              <a:rPr lang="en-US" sz="1600" dirty="0"/>
              <a:t>lower 30-day mortality (</a:t>
            </a:r>
            <a:r>
              <a:rPr lang="en-US" sz="1600" i="1" dirty="0"/>
              <a:t>P</a:t>
            </a:r>
            <a:r>
              <a:rPr lang="en-US" sz="1600" dirty="0"/>
              <a:t> = .01)</a:t>
            </a:r>
          </a:p>
          <a:p>
            <a:pPr lvl="0"/>
            <a:r>
              <a:rPr lang="en-US" sz="1600" dirty="0"/>
              <a:t>lower 90-day mortality (</a:t>
            </a:r>
            <a:r>
              <a:rPr lang="en-US" sz="1600" i="1" dirty="0"/>
              <a:t>P</a:t>
            </a:r>
            <a:r>
              <a:rPr lang="en-US" sz="1600" dirty="0"/>
              <a:t> = .01) </a:t>
            </a:r>
          </a:p>
          <a:p>
            <a:pPr lvl="0"/>
            <a:r>
              <a:rPr lang="en-US" sz="1600" dirty="0"/>
              <a:t>less frequent HDU admission after hospitalization (</a:t>
            </a:r>
            <a:r>
              <a:rPr lang="en-US" sz="1600" i="1" dirty="0"/>
              <a:t>P</a:t>
            </a:r>
            <a:r>
              <a:rPr lang="en-US" sz="1600" dirty="0"/>
              <a:t> = .009), </a:t>
            </a:r>
          </a:p>
          <a:p>
            <a:pPr lvl="0"/>
            <a:r>
              <a:rPr lang="en-US" sz="1600" dirty="0"/>
              <a:t>shorter acute care hospital stay (</a:t>
            </a:r>
            <a:r>
              <a:rPr lang="en-US" sz="1600" i="1" dirty="0"/>
              <a:t>P</a:t>
            </a:r>
            <a:r>
              <a:rPr lang="en-US" sz="1600" dirty="0"/>
              <a:t> &lt; .0001) </a:t>
            </a:r>
          </a:p>
          <a:p>
            <a:pPr lvl="0"/>
            <a:endParaRPr lang="en-US" sz="1600" dirty="0"/>
          </a:p>
          <a:p>
            <a:pPr marL="0" lvl="0" indent="0">
              <a:buNone/>
            </a:pPr>
            <a:r>
              <a:rPr lang="en-US" dirty="0"/>
              <a:t>*Multivariate analysis showed that combination treatment was the only independent factor associated with lower 30-day mortality (OR, 0.06; 95% CI, 0.004-0.94; </a:t>
            </a:r>
            <a:r>
              <a:rPr lang="en-US" i="1" dirty="0"/>
              <a:t>P</a:t>
            </a:r>
            <a:r>
              <a:rPr lang="en-US" dirty="0"/>
              <a:t> = .04).</a:t>
            </a:r>
            <a:endParaRPr lang="en-US" sz="1600" dirty="0"/>
          </a:p>
          <a:p>
            <a:endParaRPr lang="en-US" dirty="0"/>
          </a:p>
        </p:txBody>
      </p:sp>
      <p:pic>
        <p:nvPicPr>
          <p:cNvPr id="4" name="Picture 3">
            <a:extLst>
              <a:ext uri="{FF2B5EF4-FFF2-40B4-BE49-F238E27FC236}">
                <a16:creationId xmlns="" xmlns:a16="http://schemas.microsoft.com/office/drawing/2014/main" id="{6022786D-FCD9-7847-84F7-B8DCBCB55FA3}"/>
              </a:ext>
            </a:extLst>
          </p:cNvPr>
          <p:cNvPicPr/>
          <p:nvPr/>
        </p:nvPicPr>
        <p:blipFill>
          <a:blip r:embed="rId2" cstate="email">
            <a:extLst>
              <a:ext uri="{28A0092B-C50C-407E-A947-70E740481C1C}">
                <a14:useLocalDpi xmlns:a14="http://schemas.microsoft.com/office/drawing/2010/main"/>
              </a:ext>
            </a:extLst>
          </a:blip>
          <a:srcRect/>
          <a:stretch>
            <a:fillRect/>
          </a:stretch>
        </p:blipFill>
        <p:spPr bwMode="auto">
          <a:xfrm>
            <a:off x="5114261" y="1357571"/>
            <a:ext cx="3003718" cy="378592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4573004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2CD01C7E-B11E-4A4F-9E94-D0DB6BAC9CF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1876" y="261360"/>
            <a:ext cx="4672657" cy="561799"/>
          </a:xfrm>
          <a:prstGeom prst="rect">
            <a:avLst/>
          </a:prstGeom>
        </p:spPr>
      </p:pic>
      <p:sp>
        <p:nvSpPr>
          <p:cNvPr id="7" name="Rectangle 6">
            <a:extLst>
              <a:ext uri="{FF2B5EF4-FFF2-40B4-BE49-F238E27FC236}">
                <a16:creationId xmlns="" xmlns:a16="http://schemas.microsoft.com/office/drawing/2014/main" id="{AED4CF4C-9CAF-D343-B274-E9EBD1CF3045}"/>
              </a:ext>
            </a:extLst>
          </p:cNvPr>
          <p:cNvSpPr/>
          <p:nvPr/>
        </p:nvSpPr>
        <p:spPr>
          <a:xfrm>
            <a:off x="5314533" y="542259"/>
            <a:ext cx="3574094" cy="4473019"/>
          </a:xfrm>
          <a:prstGeom prst="rect">
            <a:avLst/>
          </a:prstGeom>
        </p:spPr>
        <p:txBody>
          <a:bodyPr wrap="square">
            <a:spAutoFit/>
          </a:bodyPr>
          <a:lstStyle/>
          <a:p>
            <a:pPr marL="285750" indent="-285750">
              <a:buFont typeface="Arial" panose="020B0604020202020204" pitchFamily="34" charset="0"/>
              <a:buChar char="•"/>
            </a:pPr>
            <a:r>
              <a:rPr lang="en-US" sz="1600" baseline="-25000" dirty="0">
                <a:solidFill>
                  <a:srgbClr val="222222"/>
                </a:solidFill>
                <a:latin typeface="Roboto"/>
              </a:rPr>
              <a:t>Combination therapy reduced 30-day mortality from 9/110 to 1/107 (</a:t>
            </a:r>
            <a:r>
              <a:rPr lang="en-US" sz="1600" i="1" baseline="-25000" dirty="0">
                <a:solidFill>
                  <a:srgbClr val="222222"/>
                </a:solidFill>
                <a:latin typeface="Roboto"/>
              </a:rPr>
              <a:t>p</a:t>
            </a:r>
            <a:r>
              <a:rPr lang="en-US" sz="1600" baseline="-25000" dirty="0">
                <a:solidFill>
                  <a:srgbClr val="222222"/>
                </a:solidFill>
                <a:latin typeface="Roboto"/>
              </a:rPr>
              <a:t>=0.01) and 90-day mortality from 11/110 to 2/107(</a:t>
            </a:r>
            <a:r>
              <a:rPr lang="en-US" sz="1600" i="1" baseline="-25000" dirty="0">
                <a:solidFill>
                  <a:srgbClr val="222222"/>
                </a:solidFill>
                <a:latin typeface="Roboto"/>
              </a:rPr>
              <a:t>p</a:t>
            </a:r>
            <a:r>
              <a:rPr lang="en-US" sz="1600" baseline="-25000" dirty="0">
                <a:solidFill>
                  <a:srgbClr val="222222"/>
                </a:solidFill>
                <a:latin typeface="Roboto"/>
              </a:rPr>
              <a:t>=0.01)</a:t>
            </a:r>
          </a:p>
          <a:p>
            <a:pPr marL="285750" indent="-285750">
              <a:buFont typeface="Arial" panose="020B0604020202020204" pitchFamily="34" charset="0"/>
              <a:buChar char="•"/>
            </a:pPr>
            <a:endParaRPr lang="en-US" sz="1600" baseline="-25000" dirty="0">
              <a:solidFill>
                <a:srgbClr val="222222"/>
              </a:solidFill>
              <a:latin typeface="Roboto"/>
            </a:endParaRPr>
          </a:p>
          <a:p>
            <a:pPr marL="285750" indent="-285750">
              <a:buFont typeface="Arial" panose="020B0604020202020204" pitchFamily="34" charset="0"/>
              <a:buChar char="•"/>
            </a:pPr>
            <a:r>
              <a:rPr lang="en-US" sz="1600" baseline="-25000" dirty="0">
                <a:solidFill>
                  <a:srgbClr val="222222"/>
                </a:solidFill>
                <a:latin typeface="Roboto"/>
              </a:rPr>
              <a:t>Combination therapy reduced admission to the intensive care unit (7/110 vs. 2/107; </a:t>
            </a:r>
            <a:r>
              <a:rPr lang="en-US" sz="1600" i="1" baseline="-25000" dirty="0">
                <a:solidFill>
                  <a:srgbClr val="222222"/>
                </a:solidFill>
                <a:latin typeface="Roboto"/>
              </a:rPr>
              <a:t>p</a:t>
            </a:r>
            <a:r>
              <a:rPr lang="en-US" sz="1600" baseline="-25000" dirty="0">
                <a:solidFill>
                  <a:srgbClr val="222222"/>
                </a:solidFill>
                <a:latin typeface="Roboto"/>
              </a:rPr>
              <a:t>=0.1) and the step-down unit (34/110 vs. 17/107; </a:t>
            </a:r>
            <a:r>
              <a:rPr lang="en-US" sz="1600" i="1" baseline="-25000" dirty="0">
                <a:solidFill>
                  <a:srgbClr val="222222"/>
                </a:solidFill>
                <a:latin typeface="Roboto"/>
              </a:rPr>
              <a:t>p</a:t>
            </a:r>
            <a:r>
              <a:rPr lang="en-US" sz="1600" baseline="-25000" dirty="0">
                <a:solidFill>
                  <a:srgbClr val="222222"/>
                </a:solidFill>
                <a:latin typeface="Roboto"/>
              </a:rPr>
              <a:t>=0.009).  </a:t>
            </a:r>
          </a:p>
          <a:p>
            <a:pPr marL="285750" indent="-285750">
              <a:buFont typeface="Arial" panose="020B0604020202020204" pitchFamily="34" charset="0"/>
              <a:buChar char="•"/>
            </a:pPr>
            <a:endParaRPr lang="en-US" sz="1600" baseline="-25000" dirty="0">
              <a:solidFill>
                <a:srgbClr val="222222"/>
              </a:solidFill>
              <a:latin typeface="Roboto"/>
            </a:endParaRPr>
          </a:p>
          <a:p>
            <a:pPr marL="285750" indent="-285750">
              <a:buFont typeface="Arial" panose="020B0604020202020204" pitchFamily="34" charset="0"/>
              <a:buChar char="•"/>
            </a:pPr>
            <a:r>
              <a:rPr lang="en-US" sz="1600" baseline="-25000" dirty="0">
                <a:solidFill>
                  <a:srgbClr val="222222"/>
                </a:solidFill>
                <a:latin typeface="Roboto"/>
              </a:rPr>
              <a:t>The median duration of hospitalization was decreased from three days to two days in the combination therapy group (</a:t>
            </a:r>
            <a:r>
              <a:rPr lang="en-US" sz="1600" i="1" baseline="-25000" dirty="0">
                <a:solidFill>
                  <a:srgbClr val="222222"/>
                </a:solidFill>
                <a:latin typeface="Roboto"/>
              </a:rPr>
              <a:t>p</a:t>
            </a:r>
            <a:r>
              <a:rPr lang="en-US" sz="1600" baseline="-25000" dirty="0">
                <a:solidFill>
                  <a:srgbClr val="222222"/>
                </a:solidFill>
                <a:latin typeface="Roboto"/>
              </a:rPr>
              <a:t>&lt;0.0001).  </a:t>
            </a:r>
          </a:p>
          <a:p>
            <a:pPr marL="285750" indent="-285750">
              <a:buFont typeface="Arial" panose="020B0604020202020204" pitchFamily="34" charset="0"/>
              <a:buChar char="•"/>
            </a:pPr>
            <a:endParaRPr lang="en-US" sz="1600" baseline="-25000" dirty="0">
              <a:solidFill>
                <a:srgbClr val="222222"/>
              </a:solidFill>
              <a:latin typeface="Roboto"/>
            </a:endParaRPr>
          </a:p>
          <a:p>
            <a:endParaRPr lang="en-US" sz="1600" baseline="-25000" dirty="0">
              <a:solidFill>
                <a:srgbClr val="222222"/>
              </a:solidFill>
              <a:latin typeface="Roboto"/>
            </a:endParaRPr>
          </a:p>
          <a:p>
            <a:r>
              <a:rPr lang="en-US" sz="1000" dirty="0"/>
              <a:t>Note: patients in the monotherapy group had higher(3-fold) rates of mechanical ventilation, higher uses of BIPAP and CPAP, which was not the case on admission. </a:t>
            </a:r>
          </a:p>
          <a:p>
            <a:pPr marL="285750" indent="-285750">
              <a:buFont typeface="Arial" panose="020B0604020202020204" pitchFamily="34" charset="0"/>
              <a:buChar char="•"/>
            </a:pPr>
            <a:endParaRPr lang="en-US" sz="1200" baseline="-25000" dirty="0">
              <a:solidFill>
                <a:srgbClr val="222222"/>
              </a:solidFill>
              <a:latin typeface="+mj-lt"/>
            </a:endParaRPr>
          </a:p>
          <a:p>
            <a:endParaRPr lang="en-US" sz="1200" dirty="0">
              <a:latin typeface="+mj-lt"/>
            </a:endParaRPr>
          </a:p>
          <a:p>
            <a:endParaRPr lang="en-US" sz="1200" dirty="0">
              <a:latin typeface="+mj-lt"/>
            </a:endParaRPr>
          </a:p>
          <a:p>
            <a:r>
              <a:rPr lang="en-US" sz="1200" dirty="0">
                <a:latin typeface="+mj-lt"/>
              </a:rPr>
              <a:t>*Of the patients who died: </a:t>
            </a:r>
          </a:p>
          <a:p>
            <a:pPr lvl="1"/>
            <a:r>
              <a:rPr lang="en-US" sz="1200" dirty="0">
                <a:latin typeface="+mj-lt"/>
              </a:rPr>
              <a:t>1 patient in the combination group died of CHF</a:t>
            </a:r>
          </a:p>
          <a:p>
            <a:pPr lvl="1"/>
            <a:endParaRPr lang="en-US" sz="1200" dirty="0">
              <a:latin typeface="+mj-lt"/>
            </a:endParaRPr>
          </a:p>
          <a:p>
            <a:pPr lvl="1"/>
            <a:r>
              <a:rPr lang="en-US" sz="1200" dirty="0">
                <a:latin typeface="+mj-lt"/>
              </a:rPr>
              <a:t>9 patients in the control group died</a:t>
            </a:r>
          </a:p>
          <a:p>
            <a:pPr marL="171450" lvl="4" indent="-171450">
              <a:buFont typeface="Arial" panose="020B0604020202020204" pitchFamily="34" charset="0"/>
              <a:buChar char="•"/>
            </a:pPr>
            <a:r>
              <a:rPr lang="en-US" sz="1200" dirty="0">
                <a:latin typeface="+mj-lt"/>
              </a:rPr>
              <a:t>3 COPD exacerbation</a:t>
            </a:r>
          </a:p>
          <a:p>
            <a:pPr marL="171450" lvl="3" indent="-171450">
              <a:buFont typeface="Arial" panose="020B0604020202020204" pitchFamily="34" charset="0"/>
              <a:buChar char="•"/>
            </a:pPr>
            <a:r>
              <a:rPr lang="en-US" sz="1200" dirty="0">
                <a:latin typeface="+mj-lt"/>
              </a:rPr>
              <a:t>3 CHF</a:t>
            </a:r>
          </a:p>
          <a:p>
            <a:pPr marL="171450" lvl="2" indent="-171450">
              <a:buFont typeface="Arial" panose="020B0604020202020204" pitchFamily="34" charset="0"/>
              <a:buChar char="•"/>
            </a:pPr>
            <a:r>
              <a:rPr lang="en-US" sz="1200" dirty="0">
                <a:latin typeface="+mj-lt"/>
              </a:rPr>
              <a:t>3 Severe pneumonia</a:t>
            </a:r>
          </a:p>
        </p:txBody>
      </p:sp>
      <p:pic>
        <p:nvPicPr>
          <p:cNvPr id="9" name="Picture 8">
            <a:extLst>
              <a:ext uri="{FF2B5EF4-FFF2-40B4-BE49-F238E27FC236}">
                <a16:creationId xmlns="" xmlns:a16="http://schemas.microsoft.com/office/drawing/2014/main" id="{A43FF5AD-DA88-E043-8B01-7DF710F1932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1876" y="762199"/>
            <a:ext cx="4672657" cy="4137380"/>
          </a:xfrm>
          <a:prstGeom prst="rect">
            <a:avLst/>
          </a:prstGeom>
        </p:spPr>
      </p:pic>
      <p:sp>
        <p:nvSpPr>
          <p:cNvPr id="10" name="Rectangle 9">
            <a:extLst>
              <a:ext uri="{FF2B5EF4-FFF2-40B4-BE49-F238E27FC236}">
                <a16:creationId xmlns="" xmlns:a16="http://schemas.microsoft.com/office/drawing/2014/main" id="{4EF2714B-24A6-8E43-BA31-88C9FC62875B}"/>
              </a:ext>
            </a:extLst>
          </p:cNvPr>
          <p:cNvSpPr/>
          <p:nvPr/>
        </p:nvSpPr>
        <p:spPr>
          <a:xfrm>
            <a:off x="641876" y="2603403"/>
            <a:ext cx="4672657" cy="5487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 xmlns:a16="http://schemas.microsoft.com/office/drawing/2014/main" id="{76BF0699-23EC-D742-8CAF-14B29DBD94E6}"/>
              </a:ext>
            </a:extLst>
          </p:cNvPr>
          <p:cNvSpPr/>
          <p:nvPr/>
        </p:nvSpPr>
        <p:spPr>
          <a:xfrm>
            <a:off x="641876" y="3408797"/>
            <a:ext cx="4672657" cy="31742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F622B13D-55CB-4248-B86F-08F70120B984}"/>
              </a:ext>
            </a:extLst>
          </p:cNvPr>
          <p:cNvSpPr/>
          <p:nvPr/>
        </p:nvSpPr>
        <p:spPr>
          <a:xfrm>
            <a:off x="641876" y="4479154"/>
            <a:ext cx="4672657" cy="4532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49484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9A3B8C96-98E2-4346-84AE-A1283DA0965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63665" y="216415"/>
            <a:ext cx="2805695" cy="4339977"/>
          </a:xfrm>
          <a:prstGeom prst="rect">
            <a:avLst/>
          </a:prstGeom>
        </p:spPr>
      </p:pic>
      <p:pic>
        <p:nvPicPr>
          <p:cNvPr id="3" name="Picture 2">
            <a:extLst>
              <a:ext uri="{FF2B5EF4-FFF2-40B4-BE49-F238E27FC236}">
                <a16:creationId xmlns="" xmlns:a16="http://schemas.microsoft.com/office/drawing/2014/main" id="{6F847F88-C44E-1C47-ABC2-39BCEDAE087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46320" y="216416"/>
            <a:ext cx="3119120" cy="4343708"/>
          </a:xfrm>
          <a:prstGeom prst="rect">
            <a:avLst/>
          </a:prstGeom>
        </p:spPr>
      </p:pic>
      <p:sp>
        <p:nvSpPr>
          <p:cNvPr id="4" name="Rectangle 3">
            <a:extLst>
              <a:ext uri="{FF2B5EF4-FFF2-40B4-BE49-F238E27FC236}">
                <a16:creationId xmlns="" xmlns:a16="http://schemas.microsoft.com/office/drawing/2014/main" id="{E9B7CC60-9665-1D45-AC4E-729447C6CC57}"/>
              </a:ext>
            </a:extLst>
          </p:cNvPr>
          <p:cNvSpPr/>
          <p:nvPr/>
        </p:nvSpPr>
        <p:spPr>
          <a:xfrm>
            <a:off x="886324" y="4579342"/>
            <a:ext cx="3264424" cy="553998"/>
          </a:xfrm>
          <a:prstGeom prst="rect">
            <a:avLst/>
          </a:prstGeom>
        </p:spPr>
        <p:txBody>
          <a:bodyPr wrap="square">
            <a:spAutoFit/>
          </a:bodyPr>
          <a:lstStyle/>
          <a:p>
            <a:r>
              <a:rPr lang="en-US" sz="1000" b="1" dirty="0">
                <a:solidFill>
                  <a:srgbClr val="333333"/>
                </a:solidFill>
                <a:latin typeface="Calibri" panose="020F0502020204030204" pitchFamily="34" charset="0"/>
                <a:cs typeface="Calibri" panose="020F0502020204030204" pitchFamily="34" charset="0"/>
              </a:rPr>
              <a:t>Figure 3</a:t>
            </a:r>
          </a:p>
          <a:p>
            <a:r>
              <a:rPr lang="en-US" sz="1000" dirty="0">
                <a:solidFill>
                  <a:srgbClr val="333333"/>
                </a:solidFill>
                <a:latin typeface="Calibri" panose="020F0502020204030204" pitchFamily="34" charset="0"/>
                <a:cs typeface="Calibri" panose="020F0502020204030204" pitchFamily="34" charset="0"/>
              </a:rPr>
              <a:t>Profile of virus titer after treatment. Error bars represent SEM. Significant </a:t>
            </a:r>
            <a:r>
              <a:rPr lang="en-US" sz="1000" i="1" dirty="0">
                <a:solidFill>
                  <a:srgbClr val="333333"/>
                </a:solidFill>
                <a:latin typeface="Calibri" panose="020F0502020204030204" pitchFamily="34" charset="0"/>
                <a:cs typeface="Calibri" panose="020F0502020204030204" pitchFamily="34" charset="0"/>
              </a:rPr>
              <a:t>P</a:t>
            </a:r>
            <a:r>
              <a:rPr lang="en-US" sz="1000" dirty="0">
                <a:solidFill>
                  <a:srgbClr val="333333"/>
                </a:solidFill>
                <a:latin typeface="Calibri" panose="020F0502020204030204" pitchFamily="34" charset="0"/>
                <a:cs typeface="Calibri" panose="020F0502020204030204" pitchFamily="34" charset="0"/>
              </a:rPr>
              <a:t> &lt;.05 shown in bold</a:t>
            </a:r>
          </a:p>
        </p:txBody>
      </p:sp>
      <p:sp>
        <p:nvSpPr>
          <p:cNvPr id="5" name="Rectangle 4">
            <a:extLst>
              <a:ext uri="{FF2B5EF4-FFF2-40B4-BE49-F238E27FC236}">
                <a16:creationId xmlns="" xmlns:a16="http://schemas.microsoft.com/office/drawing/2014/main" id="{13B3F3A7-07C6-C442-AD85-B924BB8C0D2D}"/>
              </a:ext>
            </a:extLst>
          </p:cNvPr>
          <p:cNvSpPr/>
          <p:nvPr/>
        </p:nvSpPr>
        <p:spPr>
          <a:xfrm>
            <a:off x="4785360" y="4589502"/>
            <a:ext cx="4572000" cy="553998"/>
          </a:xfrm>
          <a:prstGeom prst="rect">
            <a:avLst/>
          </a:prstGeom>
        </p:spPr>
        <p:txBody>
          <a:bodyPr>
            <a:spAutoFit/>
          </a:bodyPr>
          <a:lstStyle/>
          <a:p>
            <a:r>
              <a:rPr lang="en-US" sz="1000" b="1" dirty="0">
                <a:solidFill>
                  <a:srgbClr val="333333"/>
                </a:solidFill>
                <a:latin typeface="Calibri" panose="020F0502020204030204" pitchFamily="34" charset="0"/>
                <a:cs typeface="Calibri" panose="020F0502020204030204" pitchFamily="34" charset="0"/>
              </a:rPr>
              <a:t>Figure 4</a:t>
            </a:r>
          </a:p>
          <a:p>
            <a:r>
              <a:rPr lang="en-US" sz="1000" dirty="0">
                <a:solidFill>
                  <a:srgbClr val="333333"/>
                </a:solidFill>
                <a:latin typeface="Calibri" panose="020F0502020204030204" pitchFamily="34" charset="0"/>
                <a:cs typeface="Calibri" panose="020F0502020204030204" pitchFamily="34" charset="0"/>
              </a:rPr>
              <a:t>Profile of pneumonia severity index after treatment. Error bars represent SEM. Significant </a:t>
            </a:r>
            <a:r>
              <a:rPr lang="en-US" sz="1000" i="1" dirty="0">
                <a:solidFill>
                  <a:srgbClr val="333333"/>
                </a:solidFill>
                <a:latin typeface="Calibri" panose="020F0502020204030204" pitchFamily="34" charset="0"/>
                <a:cs typeface="Calibri" panose="020F0502020204030204" pitchFamily="34" charset="0"/>
              </a:rPr>
              <a:t>P</a:t>
            </a:r>
            <a:r>
              <a:rPr lang="en-US" sz="1000" dirty="0">
                <a:solidFill>
                  <a:srgbClr val="333333"/>
                </a:solidFill>
                <a:latin typeface="Calibri" panose="020F0502020204030204" pitchFamily="34" charset="0"/>
                <a:cs typeface="Calibri" panose="020F0502020204030204" pitchFamily="34" charset="0"/>
              </a:rPr>
              <a:t> &lt;.05 shown in bold. PSI = pneumonia severity index</a:t>
            </a:r>
          </a:p>
        </p:txBody>
      </p:sp>
    </p:spTree>
    <p:extLst>
      <p:ext uri="{BB962C8B-B14F-4D97-AF65-F5344CB8AC3E}">
        <p14:creationId xmlns:p14="http://schemas.microsoft.com/office/powerpoint/2010/main" val="3943620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3FFBBB2-1E00-8C47-8A16-23866B246A57}"/>
              </a:ext>
            </a:extLst>
          </p:cNvPr>
          <p:cNvSpPr>
            <a:spLocks noGrp="1"/>
          </p:cNvSpPr>
          <p:nvPr>
            <p:ph type="title"/>
          </p:nvPr>
        </p:nvSpPr>
        <p:spPr/>
        <p:txBody>
          <a:bodyPr/>
          <a:lstStyle/>
          <a:p>
            <a:r>
              <a:rPr lang="en-US" dirty="0" err="1"/>
              <a:t>BACKground</a:t>
            </a:r>
            <a:r>
              <a:rPr lang="en-US" dirty="0"/>
              <a:t> </a:t>
            </a:r>
          </a:p>
        </p:txBody>
      </p:sp>
      <p:sp>
        <p:nvSpPr>
          <p:cNvPr id="3" name="Content Placeholder 2">
            <a:extLst>
              <a:ext uri="{FF2B5EF4-FFF2-40B4-BE49-F238E27FC236}">
                <a16:creationId xmlns="" xmlns:a16="http://schemas.microsoft.com/office/drawing/2014/main" id="{949E0B1E-C48B-DD4B-8027-B1071360F544}"/>
              </a:ext>
            </a:extLst>
          </p:cNvPr>
          <p:cNvSpPr>
            <a:spLocks noGrp="1"/>
          </p:cNvSpPr>
          <p:nvPr>
            <p:ph idx="1"/>
          </p:nvPr>
        </p:nvSpPr>
        <p:spPr>
          <a:xfrm>
            <a:off x="435894" y="1381373"/>
            <a:ext cx="3948145" cy="3424307"/>
          </a:xfrm>
        </p:spPr>
        <p:txBody>
          <a:bodyPr/>
          <a:lstStyle/>
          <a:p>
            <a:r>
              <a:rPr lang="en-US" dirty="0">
                <a:solidFill>
                  <a:schemeClr val="tx1"/>
                </a:solidFill>
              </a:rPr>
              <a:t>Seasonal influenza is the most important respiratory virus infection leading to hospitalization and death, especially among the elderly or individuals with chronic illness.</a:t>
            </a:r>
          </a:p>
          <a:p>
            <a:r>
              <a:rPr lang="en-US" dirty="0">
                <a:solidFill>
                  <a:schemeClr val="tx1"/>
                </a:solidFill>
              </a:rPr>
              <a:t>WHO estimates that seasonal influenza causes 290,000 to 650,000 deaths worldwide each year.</a:t>
            </a:r>
          </a:p>
          <a:p>
            <a:r>
              <a:rPr lang="en-US" dirty="0">
                <a:solidFill>
                  <a:schemeClr val="tx1"/>
                </a:solidFill>
              </a:rPr>
              <a:t>Treatment of and prophylaxis against influenza is currently limited to the neuraminidase inhibitors(oseltamivir, </a:t>
            </a:r>
            <a:r>
              <a:rPr lang="en-US" dirty="0" err="1">
                <a:solidFill>
                  <a:schemeClr val="tx1"/>
                </a:solidFill>
              </a:rPr>
              <a:t>zanamivir</a:t>
            </a:r>
            <a:r>
              <a:rPr lang="en-US" dirty="0">
                <a:solidFill>
                  <a:schemeClr val="tx1"/>
                </a:solidFill>
              </a:rPr>
              <a:t>, </a:t>
            </a:r>
            <a:r>
              <a:rPr lang="en-US" dirty="0" err="1">
                <a:solidFill>
                  <a:schemeClr val="tx1"/>
                </a:solidFill>
              </a:rPr>
              <a:t>peramivir</a:t>
            </a:r>
            <a:r>
              <a:rPr lang="en-US" dirty="0">
                <a:solidFill>
                  <a:schemeClr val="tx1"/>
                </a:solidFill>
              </a:rPr>
              <a:t>) and are susceptible to resistance </a:t>
            </a:r>
          </a:p>
        </p:txBody>
      </p:sp>
      <p:pic>
        <p:nvPicPr>
          <p:cNvPr id="5" name="Picture 4">
            <a:extLst>
              <a:ext uri="{FF2B5EF4-FFF2-40B4-BE49-F238E27FC236}">
                <a16:creationId xmlns="" xmlns:a16="http://schemas.microsoft.com/office/drawing/2014/main" id="{705BD143-8CAC-5048-9AD1-EA26ED53087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84039" y="1381373"/>
            <a:ext cx="4565743" cy="3424307"/>
          </a:xfrm>
          <a:prstGeom prst="rect">
            <a:avLst/>
          </a:prstGeom>
        </p:spPr>
      </p:pic>
    </p:spTree>
    <p:extLst>
      <p:ext uri="{BB962C8B-B14F-4D97-AF65-F5344CB8AC3E}">
        <p14:creationId xmlns:p14="http://schemas.microsoft.com/office/powerpoint/2010/main" val="5136818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92D58020-DE46-A447-B971-0E9230F80A8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04563" y="90932"/>
            <a:ext cx="2820828" cy="4452620"/>
          </a:xfrm>
          <a:prstGeom prst="rect">
            <a:avLst/>
          </a:prstGeom>
        </p:spPr>
      </p:pic>
      <p:sp>
        <p:nvSpPr>
          <p:cNvPr id="3" name="Rectangle 2">
            <a:extLst>
              <a:ext uri="{FF2B5EF4-FFF2-40B4-BE49-F238E27FC236}">
                <a16:creationId xmlns="" xmlns:a16="http://schemas.microsoft.com/office/drawing/2014/main" id="{693F75FB-24FD-5E4E-BDBE-0DD109601249}"/>
              </a:ext>
            </a:extLst>
          </p:cNvPr>
          <p:cNvSpPr/>
          <p:nvPr/>
        </p:nvSpPr>
        <p:spPr>
          <a:xfrm>
            <a:off x="1321449" y="4523055"/>
            <a:ext cx="4294028" cy="861774"/>
          </a:xfrm>
          <a:prstGeom prst="rect">
            <a:avLst/>
          </a:prstGeom>
        </p:spPr>
        <p:txBody>
          <a:bodyPr wrap="square">
            <a:spAutoFit/>
          </a:bodyPr>
          <a:lstStyle/>
          <a:p>
            <a:r>
              <a:rPr lang="en-US" sz="1000" b="1" dirty="0">
                <a:solidFill>
                  <a:srgbClr val="333333"/>
                </a:solidFill>
                <a:latin typeface="Calibri" panose="020F0502020204030204" pitchFamily="34" charset="0"/>
                <a:cs typeface="Calibri" panose="020F0502020204030204" pitchFamily="34" charset="0"/>
              </a:rPr>
              <a:t>FIGURE 5</a:t>
            </a:r>
          </a:p>
          <a:p>
            <a:r>
              <a:rPr lang="en-US" sz="1000" dirty="0">
                <a:solidFill>
                  <a:srgbClr val="333333"/>
                </a:solidFill>
                <a:latin typeface="Calibri" panose="020F0502020204030204" pitchFamily="34" charset="0"/>
                <a:cs typeface="Calibri" panose="020F0502020204030204" pitchFamily="34" charset="0"/>
              </a:rPr>
              <a:t>Percentage of patients with ≥ 5% NIRV </a:t>
            </a:r>
            <a:r>
              <a:rPr lang="en-US" sz="1000" dirty="0" err="1">
                <a:solidFill>
                  <a:srgbClr val="333333"/>
                </a:solidFill>
                <a:latin typeface="Calibri" panose="020F0502020204030204" pitchFamily="34" charset="0"/>
                <a:cs typeface="Calibri" panose="020F0502020204030204" pitchFamily="34" charset="0"/>
              </a:rPr>
              <a:t>quasispecies</a:t>
            </a:r>
            <a:r>
              <a:rPr lang="en-US" sz="1000" dirty="0">
                <a:solidFill>
                  <a:srgbClr val="333333"/>
                </a:solidFill>
                <a:latin typeface="Calibri" panose="020F0502020204030204" pitchFamily="34" charset="0"/>
                <a:cs typeface="Calibri" panose="020F0502020204030204" pitchFamily="34" charset="0"/>
              </a:rPr>
              <a:t> detected. Significant </a:t>
            </a:r>
            <a:r>
              <a:rPr lang="en-US" sz="1000" i="1" dirty="0">
                <a:solidFill>
                  <a:srgbClr val="333333"/>
                </a:solidFill>
                <a:latin typeface="Calibri" panose="020F0502020204030204" pitchFamily="34" charset="0"/>
                <a:cs typeface="Calibri" panose="020F0502020204030204" pitchFamily="34" charset="0"/>
              </a:rPr>
              <a:t>P</a:t>
            </a:r>
            <a:r>
              <a:rPr lang="en-US" sz="1000" dirty="0">
                <a:solidFill>
                  <a:srgbClr val="333333"/>
                </a:solidFill>
                <a:latin typeface="Calibri" panose="020F0502020204030204" pitchFamily="34" charset="0"/>
                <a:cs typeface="Calibri" panose="020F0502020204030204" pitchFamily="34" charset="0"/>
              </a:rPr>
              <a:t> &lt;.05 shown in bold. NIRV = neuraminidase-inhibitor-resistant A(H3N2) virus.</a:t>
            </a:r>
          </a:p>
          <a:p>
            <a:r>
              <a:rPr lang="en-US" sz="1000" dirty="0">
                <a:latin typeface="Calibri" panose="020F0502020204030204" pitchFamily="34" charset="0"/>
                <a:cs typeface="Calibri" panose="020F0502020204030204" pitchFamily="34" charset="0"/>
              </a:rPr>
              <a:t/>
            </a:r>
            <a:br>
              <a:rPr lang="en-US" sz="1000" dirty="0">
                <a:latin typeface="Calibri" panose="020F0502020204030204" pitchFamily="34" charset="0"/>
                <a:cs typeface="Calibri" panose="020F0502020204030204" pitchFamily="34" charset="0"/>
              </a:rPr>
            </a:br>
            <a:endParaRPr lang="en-US" sz="1000"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 xmlns:a16="http://schemas.microsoft.com/office/drawing/2014/main" id="{AE161ED5-9DE4-F54C-86CE-A974FC86A3BA}"/>
              </a:ext>
            </a:extLst>
          </p:cNvPr>
          <p:cNvSpPr txBox="1"/>
          <p:nvPr/>
        </p:nvSpPr>
        <p:spPr>
          <a:xfrm>
            <a:off x="5263765" y="1288112"/>
            <a:ext cx="2743200" cy="2246769"/>
          </a:xfrm>
          <a:prstGeom prst="rect">
            <a:avLst/>
          </a:prstGeom>
          <a:noFill/>
        </p:spPr>
        <p:txBody>
          <a:bodyPr wrap="square" rtlCol="0">
            <a:spAutoFit/>
          </a:bodyPr>
          <a:lstStyle/>
          <a:p>
            <a:pPr marL="285750" indent="-285750">
              <a:buFont typeface="Arial" panose="020B0604020202020204" pitchFamily="34" charset="0"/>
              <a:buChar char="•"/>
            </a:pPr>
            <a:r>
              <a:rPr lang="en-US" dirty="0"/>
              <a:t>Reduction in viral resistance noted statistically significant in the first 1-2 days.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However number of samples dropped after a few days due to patients refusing to have NPA samples taken once they became asymptomatic</a:t>
            </a:r>
          </a:p>
        </p:txBody>
      </p:sp>
    </p:spTree>
    <p:extLst>
      <p:ext uri="{BB962C8B-B14F-4D97-AF65-F5344CB8AC3E}">
        <p14:creationId xmlns:p14="http://schemas.microsoft.com/office/powerpoint/2010/main" val="20511867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211A286-DA4E-F840-A041-F3A5971992FC}"/>
              </a:ext>
            </a:extLst>
          </p:cNvPr>
          <p:cNvSpPr>
            <a:spLocks noGrp="1"/>
          </p:cNvSpPr>
          <p:nvPr>
            <p:ph type="title"/>
          </p:nvPr>
        </p:nvSpPr>
        <p:spPr/>
        <p:txBody>
          <a:bodyPr/>
          <a:lstStyle/>
          <a:p>
            <a:r>
              <a:rPr lang="en-US" dirty="0"/>
              <a:t>SAFETY</a:t>
            </a:r>
          </a:p>
        </p:txBody>
      </p:sp>
      <p:sp>
        <p:nvSpPr>
          <p:cNvPr id="3" name="Content Placeholder 2">
            <a:extLst>
              <a:ext uri="{FF2B5EF4-FFF2-40B4-BE49-F238E27FC236}">
                <a16:creationId xmlns="" xmlns:a16="http://schemas.microsoft.com/office/drawing/2014/main" id="{C381E21F-13BF-714F-B568-E86FFDED4482}"/>
              </a:ext>
            </a:extLst>
          </p:cNvPr>
          <p:cNvSpPr>
            <a:spLocks noGrp="1"/>
          </p:cNvSpPr>
          <p:nvPr>
            <p:ph idx="1"/>
          </p:nvPr>
        </p:nvSpPr>
        <p:spPr>
          <a:xfrm>
            <a:off x="361754" y="1328806"/>
            <a:ext cx="8272211" cy="3704514"/>
          </a:xfrm>
        </p:spPr>
        <p:txBody>
          <a:bodyPr/>
          <a:lstStyle/>
          <a:p>
            <a:r>
              <a:rPr lang="en-US" dirty="0"/>
              <a:t>The combination treatment was limited to 2 days to minimize the potential side effects associated with NSAIDs and macrolides. Systematic review results demonstrated that even short-term use of NSAIDs for 72 hours can impair renal function and cause bleeding peptic ulcers, which was minimized in our study by concurrent treatment with esomeprazole.</a:t>
            </a:r>
          </a:p>
          <a:p>
            <a:r>
              <a:rPr lang="en-US" dirty="0"/>
              <a:t>2 patients in the combination therapy group with baseline creatinine of 1.2 mg/</a:t>
            </a:r>
            <a:r>
              <a:rPr lang="en-US" dirty="0" err="1"/>
              <a:t>dL</a:t>
            </a:r>
            <a:r>
              <a:rPr lang="en-US" dirty="0"/>
              <a:t> developed a rise to 1.4-1.5 mg/</a:t>
            </a:r>
            <a:r>
              <a:rPr lang="en-US" dirty="0" err="1"/>
              <a:t>dL</a:t>
            </a:r>
            <a:r>
              <a:rPr lang="en-US" dirty="0"/>
              <a:t> after completing treatment.  This spontaneously decreased back to their baseline value.  </a:t>
            </a:r>
          </a:p>
          <a:p>
            <a:r>
              <a:rPr lang="en-US" dirty="0"/>
              <a:t>No patients developed gastrointestinal side effects during the study period.</a:t>
            </a:r>
          </a:p>
          <a:p>
            <a:endParaRPr lang="en-US" dirty="0"/>
          </a:p>
        </p:txBody>
      </p:sp>
    </p:spTree>
    <p:extLst>
      <p:ext uri="{BB962C8B-B14F-4D97-AF65-F5344CB8AC3E}">
        <p14:creationId xmlns:p14="http://schemas.microsoft.com/office/powerpoint/2010/main" val="19829923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DB37D8B-AB27-C149-BE10-5B092C0E4AC9}"/>
              </a:ext>
            </a:extLst>
          </p:cNvPr>
          <p:cNvSpPr>
            <a:spLocks noGrp="1"/>
          </p:cNvSpPr>
          <p:nvPr>
            <p:ph type="title"/>
          </p:nvPr>
        </p:nvSpPr>
        <p:spPr/>
        <p:txBody>
          <a:bodyPr/>
          <a:lstStyle/>
          <a:p>
            <a:r>
              <a:rPr lang="en-US" dirty="0"/>
              <a:t>TAKE HOME POINTS</a:t>
            </a:r>
          </a:p>
        </p:txBody>
      </p:sp>
      <p:sp>
        <p:nvSpPr>
          <p:cNvPr id="3" name="Content Placeholder 2">
            <a:extLst>
              <a:ext uri="{FF2B5EF4-FFF2-40B4-BE49-F238E27FC236}">
                <a16:creationId xmlns="" xmlns:a16="http://schemas.microsoft.com/office/drawing/2014/main" id="{F32C4FA2-F139-9743-BD32-853A31DBF547}"/>
              </a:ext>
            </a:extLst>
          </p:cNvPr>
          <p:cNvSpPr>
            <a:spLocks noGrp="1"/>
          </p:cNvSpPr>
          <p:nvPr>
            <p:ph idx="1"/>
          </p:nvPr>
        </p:nvSpPr>
        <p:spPr>
          <a:xfrm>
            <a:off x="337751" y="1351005"/>
            <a:ext cx="8476735" cy="3792495"/>
          </a:xfrm>
        </p:spPr>
        <p:txBody>
          <a:bodyPr/>
          <a:lstStyle/>
          <a:p>
            <a:r>
              <a:rPr lang="en-US" dirty="0"/>
              <a:t>Currently oseltamivir monotherapy for is the standard therapy for patients hospitalized for influenza. However therapy has limited efficacy, a limited treatment window and susceptibility to resistance </a:t>
            </a:r>
          </a:p>
          <a:p>
            <a:r>
              <a:rPr lang="en-US" dirty="0"/>
              <a:t>This study demonstrated a 30-day and 90-day all-cause mortality benefit and decrease hospital length of stay with 5-day combination therapy with clarithromycin-naproxen-oseltamivir compared to monotherapy in elderly patients hospitalized for influenza with a relatively good safety profile given its short(2-day) duration</a:t>
            </a:r>
          </a:p>
          <a:p>
            <a:r>
              <a:rPr lang="en-US" dirty="0"/>
              <a:t>Combination therapy appears to demonstrate most benefit in reducing viral titer and resistance in the first 24 hours of therapy, though clinical significance is unclear </a:t>
            </a:r>
          </a:p>
          <a:p>
            <a:r>
              <a:rPr lang="en-US" dirty="0"/>
              <a:t>This study sought to represent a sicker cohort of patients(elderly, radiographic evidence of pulmonary infiltrate); however generalizability to the broader population is yet to be determined </a:t>
            </a:r>
          </a:p>
          <a:p>
            <a:r>
              <a:rPr lang="en-US" dirty="0"/>
              <a:t>Further evidence is needed; however for now a brief course of naproxen and clarithromycin may be considered for carefully selected patients (e.g., onset&lt;72 hours before presentation, patients admitted to the hospital with lab-proven influenza pneumonia, adequate renal function)</a:t>
            </a:r>
          </a:p>
        </p:txBody>
      </p:sp>
    </p:spTree>
    <p:extLst>
      <p:ext uri="{BB962C8B-B14F-4D97-AF65-F5344CB8AC3E}">
        <p14:creationId xmlns:p14="http://schemas.microsoft.com/office/powerpoint/2010/main" val="31656850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8968AFF-67CA-0B4E-8F40-3F4578A7C32C}"/>
              </a:ext>
            </a:extLst>
          </p:cNvPr>
          <p:cNvSpPr>
            <a:spLocks noGrp="1"/>
          </p:cNvSpPr>
          <p:nvPr>
            <p:ph type="title"/>
          </p:nvPr>
        </p:nvSpPr>
        <p:spPr/>
        <p:txBody>
          <a:bodyPr/>
          <a:lstStyle/>
          <a:p>
            <a:r>
              <a:rPr lang="en-US" dirty="0"/>
              <a:t>Criticisms? </a:t>
            </a:r>
          </a:p>
        </p:txBody>
      </p:sp>
      <p:pic>
        <p:nvPicPr>
          <p:cNvPr id="5" name="Picture 4">
            <a:extLst>
              <a:ext uri="{FF2B5EF4-FFF2-40B4-BE49-F238E27FC236}">
                <a16:creationId xmlns="" xmlns:a16="http://schemas.microsoft.com/office/drawing/2014/main" id="{945C2C1A-B8F4-E64E-8277-538C0857075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32537" y="1760254"/>
            <a:ext cx="4355646" cy="2651263"/>
          </a:xfrm>
          <a:prstGeom prst="rect">
            <a:avLst/>
          </a:prstGeom>
        </p:spPr>
      </p:pic>
    </p:spTree>
    <p:extLst>
      <p:ext uri="{BB962C8B-B14F-4D97-AF65-F5344CB8AC3E}">
        <p14:creationId xmlns:p14="http://schemas.microsoft.com/office/powerpoint/2010/main" val="29125457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w Cen MT" panose="020B0602020104020603" pitchFamily="34" charset="0"/>
              </a:rPr>
              <a:t>Criticisms/Study limitations</a:t>
            </a:r>
          </a:p>
        </p:txBody>
      </p:sp>
      <p:sp>
        <p:nvSpPr>
          <p:cNvPr id="3" name="Content Placeholder 2"/>
          <p:cNvSpPr>
            <a:spLocks noGrp="1"/>
          </p:cNvSpPr>
          <p:nvPr>
            <p:ph idx="1"/>
          </p:nvPr>
        </p:nvSpPr>
        <p:spPr>
          <a:xfrm>
            <a:off x="308345" y="1286968"/>
            <a:ext cx="8399762" cy="3424552"/>
          </a:xfrm>
        </p:spPr>
        <p:txBody>
          <a:bodyPr>
            <a:noAutofit/>
          </a:bodyPr>
          <a:lstStyle/>
          <a:p>
            <a:endParaRPr lang="en-US" sz="1000" dirty="0"/>
          </a:p>
          <a:p>
            <a:endParaRPr lang="en-US" sz="1000" dirty="0"/>
          </a:p>
          <a:p>
            <a:r>
              <a:rPr lang="en-US" sz="1000" dirty="0"/>
              <a:t>Inclusion criteria relatively </a:t>
            </a:r>
            <a:r>
              <a:rPr lang="en-US" sz="1000" dirty="0" smtClean="0"/>
              <a:t>narrow (</a:t>
            </a:r>
            <a:r>
              <a:rPr lang="en-US" sz="1000" dirty="0"/>
              <a:t>onset&lt;72 hours before presentation, patients admitted to the hospital with lab-proven influenza pneumonia, adequate renal </a:t>
            </a:r>
            <a:r>
              <a:rPr lang="en-US" sz="1000"/>
              <a:t>function</a:t>
            </a:r>
            <a:r>
              <a:rPr lang="en-US" sz="1000" smtClean="0"/>
              <a:t>). </a:t>
            </a:r>
            <a:r>
              <a:rPr lang="en-US" sz="1000" dirty="0"/>
              <a:t>May be difficult to generalize, especially in our patient population with multiple comorbidities </a:t>
            </a:r>
          </a:p>
          <a:p>
            <a:r>
              <a:rPr lang="en-US" sz="1000" dirty="0"/>
              <a:t>Single-center, open-label design.  This limits the ability of this study to be definitive.  However, the most important outcomes (mortality, viral analysis, Port Severity Index) seem fairly objective.</a:t>
            </a:r>
          </a:p>
          <a:p>
            <a:r>
              <a:rPr lang="en-US" sz="1000" dirty="0"/>
              <a:t>Generalization to other influenza strains?  This study investigated the H3N2 strain of influenza, which is the dominant strain during this influenza season in the United States (figure above).  So this study is ideal for now. However, it remains unproven whether these medications might work against different influenza strains in the future.  This is an implicit weakness of most influenza research, because every few years we are facing a slightly different virus.</a:t>
            </a:r>
          </a:p>
          <a:p>
            <a:r>
              <a:rPr lang="en-US" sz="1000" dirty="0"/>
              <a:t>Could not entirely exclude the added antibacterial benefits of beta-lactam treatment; combined with a macrolide, it might have minimized the effect that bacterial coinfection has on virus replication.</a:t>
            </a:r>
          </a:p>
          <a:p>
            <a:r>
              <a:rPr lang="en-US" sz="1000" dirty="0"/>
              <a:t>Patients enrolled in the combination group presented 1 day later than did those in the monotherapy group, which might have put this group at some disadvantage</a:t>
            </a:r>
          </a:p>
          <a:p>
            <a:r>
              <a:rPr lang="en-US" sz="1000" dirty="0"/>
              <a:t>Enrolled only patients who presented within 72 hours from symptom onset, so the validity and generalizability of this study need to be tested further in larger studies that include immunocompromised hosts and late presenters.</a:t>
            </a:r>
          </a:p>
          <a:p>
            <a:r>
              <a:rPr lang="en-US" sz="1000" dirty="0"/>
              <a:t> In this study, patients refused to provide nasopharyngeal samples once they became asymptomatic, hence the rapid decrease in the number of samples after the first day.</a:t>
            </a:r>
          </a:p>
          <a:p>
            <a:r>
              <a:rPr lang="en-US" sz="1000" dirty="0"/>
              <a:t>Were patients of the monotherapy group more ill to begin with, or was it an effect of not receiving the combination treatment? Example: increase in need for mechanical ventilation, BIPAP, and CPAP in the monotherapy group compared to combination therapy  </a:t>
            </a:r>
          </a:p>
        </p:txBody>
      </p:sp>
    </p:spTree>
    <p:extLst>
      <p:ext uri="{BB962C8B-B14F-4D97-AF65-F5344CB8AC3E}">
        <p14:creationId xmlns:p14="http://schemas.microsoft.com/office/powerpoint/2010/main" val="12119270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w Cen MT" panose="020B0602020104020603" pitchFamily="34" charset="0"/>
              </a:rPr>
              <a:t>Bottom line</a:t>
            </a:r>
          </a:p>
        </p:txBody>
      </p:sp>
      <p:sp>
        <p:nvSpPr>
          <p:cNvPr id="3" name="Content Placeholder 2"/>
          <p:cNvSpPr>
            <a:spLocks noGrp="1"/>
          </p:cNvSpPr>
          <p:nvPr>
            <p:ph sz="half" idx="1"/>
          </p:nvPr>
        </p:nvSpPr>
        <p:spPr>
          <a:xfrm>
            <a:off x="435895" y="1402080"/>
            <a:ext cx="3954873" cy="3037840"/>
          </a:xfrm>
        </p:spPr>
        <p:txBody>
          <a:bodyPr>
            <a:normAutofit/>
          </a:bodyPr>
          <a:lstStyle/>
          <a:p>
            <a:pPr marL="0" indent="0">
              <a:buNone/>
            </a:pPr>
            <a:r>
              <a:rPr lang="en-US" sz="1400" dirty="0">
                <a:latin typeface="Tw Cen MT" panose="020B0602020104020603" pitchFamily="34" charset="0"/>
              </a:rPr>
              <a:t>This single-center randomized control trial of elderly patients who were hospitalized for influenza A(H3N2) demonstrated that combination therapy with clarithromycin-naproxen-oseltamivir was relatively safe and lowered 30-day, 90-day mortality and hospitalization length of stay compared to oseltamivir monotherapy</a:t>
            </a:r>
          </a:p>
        </p:txBody>
      </p:sp>
      <p:pic>
        <p:nvPicPr>
          <p:cNvPr id="1026" name="Picture 2" descr="Image result for bottom line"/>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bwMode="auto">
          <a:xfrm>
            <a:off x="4641850" y="2060363"/>
            <a:ext cx="4065588" cy="1946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39192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F8B6F3C-5E9E-244F-AC50-4759A044E499}"/>
              </a:ext>
            </a:extLst>
          </p:cNvPr>
          <p:cNvSpPr>
            <a:spLocks noGrp="1"/>
          </p:cNvSpPr>
          <p:nvPr>
            <p:ph type="title"/>
          </p:nvPr>
        </p:nvSpPr>
        <p:spPr/>
        <p:txBody>
          <a:bodyPr/>
          <a:lstStyle/>
          <a:p>
            <a:r>
              <a:rPr lang="en-US" dirty="0" err="1"/>
              <a:t>DIscussion</a:t>
            </a:r>
            <a:endParaRPr lang="en-US" dirty="0"/>
          </a:p>
        </p:txBody>
      </p:sp>
      <p:sp>
        <p:nvSpPr>
          <p:cNvPr id="3" name="Content Placeholder 2">
            <a:extLst>
              <a:ext uri="{FF2B5EF4-FFF2-40B4-BE49-F238E27FC236}">
                <a16:creationId xmlns="" xmlns:a16="http://schemas.microsoft.com/office/drawing/2014/main" id="{8BF3E6B8-AA06-944C-8599-64C5844CD6CA}"/>
              </a:ext>
            </a:extLst>
          </p:cNvPr>
          <p:cNvSpPr>
            <a:spLocks noGrp="1"/>
          </p:cNvSpPr>
          <p:nvPr>
            <p:ph idx="1"/>
          </p:nvPr>
        </p:nvSpPr>
        <p:spPr>
          <a:xfrm>
            <a:off x="435895" y="2001520"/>
            <a:ext cx="3682952" cy="1854100"/>
          </a:xfrm>
        </p:spPr>
        <p:txBody>
          <a:bodyPr/>
          <a:lstStyle/>
          <a:p>
            <a:r>
              <a:rPr lang="en-US" dirty="0"/>
              <a:t>Do you think we should start to use combination therapy for influenza patients? </a:t>
            </a:r>
          </a:p>
          <a:p>
            <a:r>
              <a:rPr lang="en-US" dirty="0"/>
              <a:t>Downside/benefits? </a:t>
            </a:r>
          </a:p>
          <a:p>
            <a:r>
              <a:rPr lang="en-US" dirty="0"/>
              <a:t>Are these results applicable to our </a:t>
            </a:r>
            <a:r>
              <a:rPr lang="en-US"/>
              <a:t>patient population? </a:t>
            </a:r>
            <a:endParaRPr lang="en-US" dirty="0"/>
          </a:p>
        </p:txBody>
      </p:sp>
      <p:pic>
        <p:nvPicPr>
          <p:cNvPr id="4" name="Picture 3">
            <a:extLst>
              <a:ext uri="{FF2B5EF4-FFF2-40B4-BE49-F238E27FC236}">
                <a16:creationId xmlns="" xmlns:a16="http://schemas.microsoft.com/office/drawing/2014/main" id="{7D3CA565-4150-DC49-85EE-53BD0BD7C5D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447248" y="1730740"/>
            <a:ext cx="3810000" cy="2717800"/>
          </a:xfrm>
          <a:prstGeom prst="rect">
            <a:avLst/>
          </a:prstGeom>
        </p:spPr>
      </p:pic>
    </p:spTree>
    <p:extLst>
      <p:ext uri="{BB962C8B-B14F-4D97-AF65-F5344CB8AC3E}">
        <p14:creationId xmlns:p14="http://schemas.microsoft.com/office/powerpoint/2010/main" val="12964715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w Cen MT" panose="020B0602020104020603" pitchFamily="34" charset="0"/>
              </a:rPr>
              <a:t>REFERENCES</a:t>
            </a:r>
          </a:p>
        </p:txBody>
      </p:sp>
      <p:sp>
        <p:nvSpPr>
          <p:cNvPr id="3" name="Content Placeholder 2"/>
          <p:cNvSpPr>
            <a:spLocks noGrp="1"/>
          </p:cNvSpPr>
          <p:nvPr>
            <p:ph sz="half" idx="1"/>
          </p:nvPr>
        </p:nvSpPr>
        <p:spPr/>
        <p:txBody>
          <a:bodyPr/>
          <a:lstStyle/>
          <a:p>
            <a:r>
              <a:rPr lang="en-US" dirty="0"/>
              <a:t>Hung IFN et al. ”Efficacy of clarithromycin-naproxen-oseltamivir combination in the treatment of patients hospitalized for influenza A(H3N2) infection: An open-label randomized, controlled, phase </a:t>
            </a:r>
            <a:r>
              <a:rPr lang="en-US" dirty="0" err="1"/>
              <a:t>IIb</a:t>
            </a:r>
            <a:r>
              <a:rPr lang="en-US" dirty="0"/>
              <a:t>/III trial.” </a:t>
            </a:r>
            <a:r>
              <a:rPr lang="en-US" i="1" dirty="0"/>
              <a:t>Chest </a:t>
            </a:r>
            <a:r>
              <a:rPr lang="en-US" dirty="0"/>
              <a:t>2017 May; 151:1069. </a:t>
            </a:r>
          </a:p>
          <a:p>
            <a:r>
              <a:rPr lang="en-US" dirty="0"/>
              <a:t>https://</a:t>
            </a:r>
            <a:r>
              <a:rPr lang="en-US" dirty="0" err="1"/>
              <a:t>emcrit.org</a:t>
            </a:r>
            <a:r>
              <a:rPr lang="en-US" dirty="0"/>
              <a:t>/</a:t>
            </a:r>
            <a:r>
              <a:rPr lang="en-US" dirty="0" err="1"/>
              <a:t>pulmcrit</a:t>
            </a:r>
            <a:r>
              <a:rPr lang="en-US" dirty="0"/>
              <a:t>/</a:t>
            </a:r>
            <a:r>
              <a:rPr lang="en-US" dirty="0" err="1"/>
              <a:t>influenza_naproxen_clarithromycin</a:t>
            </a:r>
            <a:r>
              <a:rPr lang="en-US" dirty="0"/>
              <a:t>/</a:t>
            </a:r>
          </a:p>
        </p:txBody>
      </p:sp>
      <p:pic>
        <p:nvPicPr>
          <p:cNvPr id="2050" name="Picture 2" descr="Image result for references"/>
          <p:cNvPicPr>
            <a:picLocks noGrp="1" noChangeAspect="1" noChangeArrowheads="1"/>
          </p:cNvPicPr>
          <p:nvPr>
            <p:ph sz="half" idx="2"/>
          </p:nvPr>
        </p:nvPicPr>
        <p:blipFill>
          <a:blip r:embed="rId2" cstate="email">
            <a:extLst>
              <a:ext uri="{28A0092B-C50C-407E-A947-70E740481C1C}">
                <a14:useLocalDpi xmlns:a14="http://schemas.microsoft.com/office/drawing/2010/main"/>
              </a:ext>
            </a:extLst>
          </a:blip>
          <a:srcRect/>
          <a:stretch>
            <a:fillRect/>
          </a:stretch>
        </p:blipFill>
        <p:spPr bwMode="auto">
          <a:xfrm>
            <a:off x="4858544" y="1671638"/>
            <a:ext cx="3632200" cy="2724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7703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w Cen MT" panose="020B0602020104020603" pitchFamily="34" charset="0"/>
              </a:rPr>
              <a:t>Clinical question</a:t>
            </a:r>
          </a:p>
        </p:txBody>
      </p:sp>
      <p:sp>
        <p:nvSpPr>
          <p:cNvPr id="3" name="Content Placeholder 2"/>
          <p:cNvSpPr>
            <a:spLocks noGrp="1"/>
          </p:cNvSpPr>
          <p:nvPr>
            <p:ph sz="half" idx="1"/>
          </p:nvPr>
        </p:nvSpPr>
        <p:spPr>
          <a:xfrm>
            <a:off x="435895" y="1671003"/>
            <a:ext cx="4252483" cy="2724785"/>
          </a:xfrm>
        </p:spPr>
        <p:txBody>
          <a:bodyPr>
            <a:normAutofit/>
          </a:bodyPr>
          <a:lstStyle/>
          <a:p>
            <a:pPr marL="0" indent="0">
              <a:buNone/>
            </a:pPr>
            <a:r>
              <a:rPr lang="en-US" sz="1600" dirty="0"/>
              <a:t>What is the safety and clinical efficacy of a triple combination of clarithromycin-naproxen-oseltamivir in  comparison to oseltamivir treatment alone for severe influenza infection? </a:t>
            </a:r>
          </a:p>
        </p:txBody>
      </p:sp>
      <p:pic>
        <p:nvPicPr>
          <p:cNvPr id="4" name="Picture 3">
            <a:extLst>
              <a:ext uri="{FF2B5EF4-FFF2-40B4-BE49-F238E27FC236}">
                <a16:creationId xmlns="" xmlns:a16="http://schemas.microsoft.com/office/drawing/2014/main" id="{F22214D1-EA62-064D-99ED-BBE7C787E5D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49916" y="1859981"/>
            <a:ext cx="2073844" cy="2635125"/>
          </a:xfrm>
          <a:prstGeom prst="rect">
            <a:avLst/>
          </a:prstGeom>
        </p:spPr>
      </p:pic>
    </p:spTree>
    <p:extLst>
      <p:ext uri="{BB962C8B-B14F-4D97-AF65-F5344CB8AC3E}">
        <p14:creationId xmlns:p14="http://schemas.microsoft.com/office/powerpoint/2010/main" val="2845892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3FFBBB2-1E00-8C47-8A16-23866B246A57}"/>
              </a:ext>
            </a:extLst>
          </p:cNvPr>
          <p:cNvSpPr>
            <a:spLocks noGrp="1"/>
          </p:cNvSpPr>
          <p:nvPr>
            <p:ph type="title"/>
          </p:nvPr>
        </p:nvSpPr>
        <p:spPr/>
        <p:txBody>
          <a:bodyPr/>
          <a:lstStyle/>
          <a:p>
            <a:r>
              <a:rPr lang="en-US" dirty="0"/>
              <a:t>Why naproxen? </a:t>
            </a:r>
          </a:p>
        </p:txBody>
      </p:sp>
      <p:sp>
        <p:nvSpPr>
          <p:cNvPr id="3" name="Content Placeholder 2">
            <a:extLst>
              <a:ext uri="{FF2B5EF4-FFF2-40B4-BE49-F238E27FC236}">
                <a16:creationId xmlns="" xmlns:a16="http://schemas.microsoft.com/office/drawing/2014/main" id="{949E0B1E-C48B-DD4B-8027-B1071360F544}"/>
              </a:ext>
            </a:extLst>
          </p:cNvPr>
          <p:cNvSpPr>
            <a:spLocks noGrp="1"/>
          </p:cNvSpPr>
          <p:nvPr>
            <p:ph idx="1"/>
          </p:nvPr>
        </p:nvSpPr>
        <p:spPr>
          <a:xfrm>
            <a:off x="435894" y="1382024"/>
            <a:ext cx="4584162" cy="3677656"/>
          </a:xfrm>
        </p:spPr>
        <p:txBody>
          <a:bodyPr>
            <a:normAutofit lnSpcReduction="10000"/>
          </a:bodyPr>
          <a:lstStyle/>
          <a:p>
            <a:pPr marL="0" indent="0">
              <a:buNone/>
            </a:pPr>
            <a:r>
              <a:rPr lang="en-US" b="1" dirty="0"/>
              <a:t>Naproxen may inhibit viral replication</a:t>
            </a:r>
          </a:p>
          <a:p>
            <a:r>
              <a:rPr lang="en-US" dirty="0"/>
              <a:t>Nucleoprotein is an influenza protein required for viral replication</a:t>
            </a:r>
          </a:p>
          <a:p>
            <a:r>
              <a:rPr lang="en-US" dirty="0" err="1"/>
              <a:t>Lejal</a:t>
            </a:r>
            <a:r>
              <a:rPr lang="en-US" dirty="0"/>
              <a:t> 2013 demonstrated that naproxen binds and blocks nucleoprotein</a:t>
            </a:r>
          </a:p>
          <a:p>
            <a:r>
              <a:rPr lang="en-US" dirty="0"/>
              <a:t>In cell cultures, naproxen inhibited replication by both H1N1 and H3N2 viral strains.  </a:t>
            </a:r>
          </a:p>
          <a:p>
            <a:r>
              <a:rPr lang="en-US" dirty="0"/>
              <a:t>In mice studies , naproxen reduced influenza viral titers and symptoms.</a:t>
            </a:r>
          </a:p>
          <a:p>
            <a:pPr marL="0" indent="0">
              <a:buNone/>
            </a:pPr>
            <a:r>
              <a:rPr lang="en-US" b="1" dirty="0"/>
              <a:t>NSAIDs can modulate host immune response</a:t>
            </a:r>
            <a:endParaRPr lang="en-US" dirty="0"/>
          </a:p>
          <a:p>
            <a:r>
              <a:rPr lang="en-US" dirty="0"/>
              <a:t>The anti-inflammatory effects of NSAIDs, particularly activity against COX-2, may be beneficial </a:t>
            </a:r>
          </a:p>
          <a:p>
            <a:r>
              <a:rPr lang="en-US" dirty="0"/>
              <a:t>Li 2014 demonstrated improved survival and lung injury with </a:t>
            </a:r>
            <a:r>
              <a:rPr lang="en-US" dirty="0" err="1"/>
              <a:t>zanamavir</a:t>
            </a:r>
            <a:r>
              <a:rPr lang="en-US" dirty="0"/>
              <a:t> and </a:t>
            </a:r>
            <a:r>
              <a:rPr lang="en-US" dirty="0" err="1"/>
              <a:t>celocoxib</a:t>
            </a:r>
            <a:r>
              <a:rPr lang="en-US" dirty="0"/>
              <a:t> vs monotherapy via anti-inflammatory effects</a:t>
            </a:r>
          </a:p>
        </p:txBody>
      </p:sp>
      <p:pic>
        <p:nvPicPr>
          <p:cNvPr id="4" name="Picture 3">
            <a:extLst>
              <a:ext uri="{FF2B5EF4-FFF2-40B4-BE49-F238E27FC236}">
                <a16:creationId xmlns="" xmlns:a16="http://schemas.microsoft.com/office/drawing/2014/main" id="{187ADBB6-B8F1-9C48-862E-EF54B796753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20056" y="2227336"/>
            <a:ext cx="3870960" cy="1419352"/>
          </a:xfrm>
          <a:prstGeom prst="rect">
            <a:avLst/>
          </a:prstGeom>
        </p:spPr>
      </p:pic>
    </p:spTree>
    <p:extLst>
      <p:ext uri="{BB962C8B-B14F-4D97-AF65-F5344CB8AC3E}">
        <p14:creationId xmlns:p14="http://schemas.microsoft.com/office/powerpoint/2010/main" val="1041789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3FFBBB2-1E00-8C47-8A16-23866B246A57}"/>
              </a:ext>
            </a:extLst>
          </p:cNvPr>
          <p:cNvSpPr>
            <a:spLocks noGrp="1"/>
          </p:cNvSpPr>
          <p:nvPr>
            <p:ph type="title"/>
          </p:nvPr>
        </p:nvSpPr>
        <p:spPr/>
        <p:txBody>
          <a:bodyPr/>
          <a:lstStyle/>
          <a:p>
            <a:r>
              <a:rPr lang="en-US" dirty="0"/>
              <a:t>Why Clarithromycin? </a:t>
            </a:r>
          </a:p>
        </p:txBody>
      </p:sp>
      <p:sp>
        <p:nvSpPr>
          <p:cNvPr id="4" name="Content Placeholder 2">
            <a:extLst>
              <a:ext uri="{FF2B5EF4-FFF2-40B4-BE49-F238E27FC236}">
                <a16:creationId xmlns="" xmlns:a16="http://schemas.microsoft.com/office/drawing/2014/main" id="{14C6A6F1-55A7-1D48-AACA-C1D9A290DF3E}"/>
              </a:ext>
            </a:extLst>
          </p:cNvPr>
          <p:cNvSpPr>
            <a:spLocks noGrp="1"/>
          </p:cNvSpPr>
          <p:nvPr>
            <p:ph idx="1"/>
          </p:nvPr>
        </p:nvSpPr>
        <p:spPr>
          <a:xfrm>
            <a:off x="2414016" y="1463039"/>
            <a:ext cx="6294090" cy="3592831"/>
          </a:xfrm>
        </p:spPr>
        <p:txBody>
          <a:bodyPr>
            <a:noAutofit/>
          </a:bodyPr>
          <a:lstStyle/>
          <a:p>
            <a:pPr marL="0" indent="0">
              <a:buNone/>
            </a:pPr>
            <a:r>
              <a:rPr lang="en-US" sz="1200" b="1" dirty="0"/>
              <a:t>Clarithromycin has anti-inflammatory effects</a:t>
            </a:r>
          </a:p>
          <a:p>
            <a:r>
              <a:rPr lang="en-US" sz="1200" dirty="0"/>
              <a:t>Clarithromycin and azithromycin are well known to have immunomodulatory effects. In mice studies, it has been shown to reduce lung damage and inflammation</a:t>
            </a:r>
          </a:p>
          <a:p>
            <a:pPr marL="0" indent="0">
              <a:buNone/>
            </a:pPr>
            <a:r>
              <a:rPr lang="en-US" sz="1200" b="1" dirty="0"/>
              <a:t>Clarithromycin may inhibit viral replication</a:t>
            </a:r>
          </a:p>
          <a:p>
            <a:r>
              <a:rPr lang="en-US" sz="1200" dirty="0"/>
              <a:t>It has been shown to down-regulate the sialic acid that binds to influenza and also reduce endosome formation, both steps important in viral replication </a:t>
            </a:r>
          </a:p>
          <a:p>
            <a:r>
              <a:rPr lang="en-US" sz="1200" dirty="0" err="1"/>
              <a:t>Yamaya</a:t>
            </a:r>
            <a:r>
              <a:rPr lang="en-US" sz="1200" dirty="0"/>
              <a:t> 2010 demonstrated that Clarithromycin reduces replication of influenza H3N2 within human tracheal epithelial cells</a:t>
            </a:r>
          </a:p>
          <a:p>
            <a:r>
              <a:rPr lang="en-US" sz="1200" dirty="0"/>
              <a:t>Clarithromycin also reduces the release of pro-inflammatory cytokines by tracheal epithelial cells</a:t>
            </a:r>
          </a:p>
          <a:p>
            <a:r>
              <a:rPr lang="en-US" sz="1200" dirty="0"/>
              <a:t>Clarithromycin enhances the secretion of specific mucosal IgA against influenza virus.</a:t>
            </a:r>
          </a:p>
          <a:p>
            <a:pPr marL="0" indent="0">
              <a:buNone/>
            </a:pPr>
            <a:r>
              <a:rPr lang="en-US" sz="1200" b="1" dirty="0"/>
              <a:t>Clarithromycin benefits in influenza</a:t>
            </a:r>
          </a:p>
          <a:p>
            <a:r>
              <a:rPr lang="en-US" sz="1200" dirty="0"/>
              <a:t>Higashi 2014 showed that clarithromycin + </a:t>
            </a:r>
            <a:r>
              <a:rPr lang="en-US" sz="1200" dirty="0" err="1"/>
              <a:t>neuramindase</a:t>
            </a:r>
            <a:r>
              <a:rPr lang="en-US" sz="1200" dirty="0"/>
              <a:t> inhibitor reduced fever duration vs monotherapy</a:t>
            </a:r>
          </a:p>
          <a:p>
            <a:endParaRPr lang="en-US" sz="1200" dirty="0"/>
          </a:p>
        </p:txBody>
      </p:sp>
      <p:pic>
        <p:nvPicPr>
          <p:cNvPr id="5" name="Picture 4">
            <a:extLst>
              <a:ext uri="{FF2B5EF4-FFF2-40B4-BE49-F238E27FC236}">
                <a16:creationId xmlns="" xmlns:a16="http://schemas.microsoft.com/office/drawing/2014/main" id="{F1C08AC0-5E0C-1440-9481-E2A14692555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flipH="1">
            <a:off x="7268" y="1847062"/>
            <a:ext cx="2406748" cy="1033297"/>
          </a:xfrm>
          <a:prstGeom prst="rect">
            <a:avLst/>
          </a:prstGeom>
        </p:spPr>
      </p:pic>
      <p:pic>
        <p:nvPicPr>
          <p:cNvPr id="6" name="Picture 5">
            <a:extLst>
              <a:ext uri="{FF2B5EF4-FFF2-40B4-BE49-F238E27FC236}">
                <a16:creationId xmlns="" xmlns:a16="http://schemas.microsoft.com/office/drawing/2014/main" id="{0891034B-FE11-0E44-8F95-27B68EE7755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5894" y="3264408"/>
            <a:ext cx="1545668" cy="1199438"/>
          </a:xfrm>
          <a:prstGeom prst="rect">
            <a:avLst/>
          </a:prstGeom>
        </p:spPr>
      </p:pic>
    </p:spTree>
    <p:extLst>
      <p:ext uri="{BB962C8B-B14F-4D97-AF65-F5344CB8AC3E}">
        <p14:creationId xmlns:p14="http://schemas.microsoft.com/office/powerpoint/2010/main" val="32188918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FE73871-F740-3741-99C5-B5468EB7E6CD}"/>
              </a:ext>
            </a:extLst>
          </p:cNvPr>
          <p:cNvSpPr>
            <a:spLocks noGrp="1"/>
          </p:cNvSpPr>
          <p:nvPr>
            <p:ph type="title"/>
          </p:nvPr>
        </p:nvSpPr>
        <p:spPr/>
        <p:txBody>
          <a:bodyPr/>
          <a:lstStyle/>
          <a:p>
            <a:r>
              <a:rPr lang="en-US" dirty="0"/>
              <a:t>TRIPLE THERAPY in influenza </a:t>
            </a:r>
          </a:p>
        </p:txBody>
      </p:sp>
      <p:sp>
        <p:nvSpPr>
          <p:cNvPr id="3" name="Content Placeholder 2">
            <a:extLst>
              <a:ext uri="{FF2B5EF4-FFF2-40B4-BE49-F238E27FC236}">
                <a16:creationId xmlns="" xmlns:a16="http://schemas.microsoft.com/office/drawing/2014/main" id="{005B7F23-9323-9947-9D56-97464E7AECAF}"/>
              </a:ext>
            </a:extLst>
          </p:cNvPr>
          <p:cNvSpPr>
            <a:spLocks noGrp="1"/>
          </p:cNvSpPr>
          <p:nvPr>
            <p:ph idx="1"/>
          </p:nvPr>
        </p:nvSpPr>
        <p:spPr>
          <a:xfrm>
            <a:off x="435894" y="1379341"/>
            <a:ext cx="8272211" cy="3485267"/>
          </a:xfrm>
        </p:spPr>
        <p:txBody>
          <a:bodyPr>
            <a:normAutofit/>
          </a:bodyPr>
          <a:lstStyle/>
          <a:p>
            <a:r>
              <a:rPr lang="en-US" dirty="0"/>
              <a:t>Thus each of these three medications acts on different stages of the virus life cycle: </a:t>
            </a:r>
          </a:p>
          <a:p>
            <a:pPr lvl="1"/>
            <a:r>
              <a:rPr lang="en-US" dirty="0"/>
              <a:t>Clarithromycin may reduce virus attachment to host cell by down regulation of sialic acid receptor/endosome inhibition</a:t>
            </a:r>
          </a:p>
          <a:p>
            <a:pPr lvl="1"/>
            <a:r>
              <a:rPr lang="en-US" dirty="0"/>
              <a:t>Naproxen inhibits viral replication by finding to nucleoprotein</a:t>
            </a:r>
          </a:p>
          <a:p>
            <a:pPr lvl="1"/>
            <a:r>
              <a:rPr lang="en-US" dirty="0"/>
              <a:t>Oseltamivir acts at last step to inhibit release of progeny virus </a:t>
            </a:r>
          </a:p>
          <a:p>
            <a:r>
              <a:rPr lang="en-US" dirty="0"/>
              <a:t>It's possible that treatment for influenza requires several antivirals working together, similar to therapy for HIV and hepatitis C</a:t>
            </a:r>
          </a:p>
          <a:p>
            <a:r>
              <a:rPr lang="en-US" dirty="0" err="1"/>
              <a:t>Oseltamavir</a:t>
            </a:r>
            <a:r>
              <a:rPr lang="en-US" dirty="0"/>
              <a:t>, naproxen, and clarithromycin exert their antiviral effects on different targets, suggesting that their anti-viral activities would work synergistically.  </a:t>
            </a:r>
          </a:p>
          <a:p>
            <a:r>
              <a:rPr lang="en-US" dirty="0"/>
              <a:t>The ideal regimen is likely a combination/balance of antiviral therapy  plus immunosuppression to suppress host damage from inflammation that causes organ dysfunction..  Triple therapy for influenza might achieve this since all agents have anti-viral effects, while naproxen and clarithromycin have immunosuppressive effects.</a:t>
            </a:r>
            <a:br>
              <a:rPr lang="en-US" dirty="0"/>
            </a:br>
            <a:endParaRPr lang="en-US" dirty="0"/>
          </a:p>
        </p:txBody>
      </p:sp>
    </p:spTree>
    <p:extLst>
      <p:ext uri="{BB962C8B-B14F-4D97-AF65-F5344CB8AC3E}">
        <p14:creationId xmlns:p14="http://schemas.microsoft.com/office/powerpoint/2010/main" val="74877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 xmlns:a16="http://schemas.microsoft.com/office/drawing/2014/main" id="{37C0FFFF-F33C-954E-A02E-51A474AC95EB}"/>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676621" y="482140"/>
            <a:ext cx="5296851" cy="1120869"/>
          </a:xfrm>
        </p:spPr>
      </p:pic>
      <p:pic>
        <p:nvPicPr>
          <p:cNvPr id="12" name="Picture 11">
            <a:extLst>
              <a:ext uri="{FF2B5EF4-FFF2-40B4-BE49-F238E27FC236}">
                <a16:creationId xmlns="" xmlns:a16="http://schemas.microsoft.com/office/drawing/2014/main" id="{D4C14BEB-8DF1-A746-9CCD-824FF837FDC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76621" y="1410985"/>
            <a:ext cx="5764471" cy="2418477"/>
          </a:xfrm>
          <a:prstGeom prst="rect">
            <a:avLst/>
          </a:prstGeom>
        </p:spPr>
      </p:pic>
    </p:spTree>
    <p:extLst>
      <p:ext uri="{BB962C8B-B14F-4D97-AF65-F5344CB8AC3E}">
        <p14:creationId xmlns:p14="http://schemas.microsoft.com/office/powerpoint/2010/main" val="56851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w Cen MT" panose="020B0602020104020603" pitchFamily="34" charset="0"/>
              </a:rPr>
              <a:t>DESIGN and Methods </a:t>
            </a:r>
          </a:p>
        </p:txBody>
      </p:sp>
      <p:sp>
        <p:nvSpPr>
          <p:cNvPr id="3" name="Content Placeholder 2"/>
          <p:cNvSpPr>
            <a:spLocks noGrp="1"/>
          </p:cNvSpPr>
          <p:nvPr>
            <p:ph idx="1"/>
          </p:nvPr>
        </p:nvSpPr>
        <p:spPr>
          <a:xfrm>
            <a:off x="435893" y="1473844"/>
            <a:ext cx="4478078" cy="2758727"/>
          </a:xfrm>
        </p:spPr>
        <p:txBody>
          <a:bodyPr>
            <a:noAutofit/>
          </a:bodyPr>
          <a:lstStyle/>
          <a:p>
            <a:r>
              <a:rPr lang="en-US" sz="1400" dirty="0"/>
              <a:t>Single-center, open-label randomized control trial at a tertiary care center(Queen Mary Hospital, Hong Kong)</a:t>
            </a:r>
          </a:p>
          <a:p>
            <a:r>
              <a:rPr lang="en-US" sz="1400" dirty="0">
                <a:latin typeface="Tw Cen MT" panose="020B0602020104020603" pitchFamily="34" charset="0"/>
              </a:rPr>
              <a:t>Enrollment </a:t>
            </a:r>
            <a:r>
              <a:rPr lang="en-US" sz="1400" dirty="0"/>
              <a:t>February 2015- April 2015</a:t>
            </a:r>
          </a:p>
          <a:p>
            <a:r>
              <a:rPr lang="en-US" sz="1400" dirty="0">
                <a:latin typeface="Tw Cen MT" panose="020B0602020104020603" pitchFamily="34" charset="0"/>
              </a:rPr>
              <a:t>Of 334 screened, 217 patients met inclusion criteria</a:t>
            </a:r>
          </a:p>
          <a:p>
            <a:pPr lvl="1"/>
            <a:r>
              <a:rPr lang="en-US" sz="1250" dirty="0">
                <a:latin typeface="Tw Cen MT" panose="020B0602020104020603" pitchFamily="34" charset="0"/>
              </a:rPr>
              <a:t>Combination Group = 107 patients</a:t>
            </a:r>
          </a:p>
          <a:p>
            <a:pPr lvl="1"/>
            <a:r>
              <a:rPr lang="en-US" sz="1250" dirty="0">
                <a:latin typeface="Tw Cen MT" panose="020B0602020104020603" pitchFamily="34" charset="0"/>
              </a:rPr>
              <a:t>Monotherapy Group = 110 patients </a:t>
            </a:r>
          </a:p>
          <a:p>
            <a:r>
              <a:rPr lang="en-US" sz="1400" dirty="0">
                <a:latin typeface="Tw Cen MT" panose="020B0602020104020603" pitchFamily="34" charset="0"/>
              </a:rPr>
              <a:t>Follow-up: 90 days </a:t>
            </a:r>
          </a:p>
        </p:txBody>
      </p:sp>
      <p:pic>
        <p:nvPicPr>
          <p:cNvPr id="5" name="Picture 4">
            <a:extLst>
              <a:ext uri="{FF2B5EF4-FFF2-40B4-BE49-F238E27FC236}">
                <a16:creationId xmlns="" xmlns:a16="http://schemas.microsoft.com/office/drawing/2014/main" id="{F7729862-753D-7F45-A2AD-87234001F4C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01280" y="1473844"/>
            <a:ext cx="2587083" cy="3449444"/>
          </a:xfrm>
          <a:prstGeom prst="rect">
            <a:avLst/>
          </a:prstGeom>
        </p:spPr>
      </p:pic>
    </p:spTree>
    <p:extLst>
      <p:ext uri="{BB962C8B-B14F-4D97-AF65-F5344CB8AC3E}">
        <p14:creationId xmlns:p14="http://schemas.microsoft.com/office/powerpoint/2010/main" val="546723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6">
            <a:extLst>
              <a:ext uri="{FF2B5EF4-FFF2-40B4-BE49-F238E27FC236}">
                <a16:creationId xmlns="" xmlns:a16="http://schemas.microsoft.com/office/drawing/2014/main" id="{716D706A-C543-664B-AA8C-EFF490AD6163}"/>
              </a:ext>
            </a:extLst>
          </p:cNvPr>
          <p:cNvSpPr txBox="1">
            <a:spLocks/>
          </p:cNvSpPr>
          <p:nvPr/>
        </p:nvSpPr>
        <p:spPr>
          <a:xfrm>
            <a:off x="282599" y="461186"/>
            <a:ext cx="4238779" cy="4221125"/>
          </a:xfrm>
          <a:prstGeom prst="rect">
            <a:avLst/>
          </a:prstGeom>
        </p:spPr>
        <p:txBody>
          <a:bodyPr>
            <a:noAutofit/>
          </a:bodyPr>
          <a:lstStyle>
            <a:lvl1pPr marL="229500" indent="-229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1350" kern="1200">
                <a:solidFill>
                  <a:schemeClr val="tx2"/>
                </a:solidFill>
                <a:latin typeface="+mn-lt"/>
                <a:ea typeface="+mn-ea"/>
                <a:cs typeface="+mn-cs"/>
              </a:defRPr>
            </a:lvl1pPr>
            <a:lvl2pPr marL="472500" indent="-229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2pPr>
            <a:lvl3pPr marL="675000" indent="-202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1050" kern="1200">
                <a:solidFill>
                  <a:schemeClr val="tx2"/>
                </a:solidFill>
                <a:latin typeface="+mn-lt"/>
                <a:ea typeface="+mn-ea"/>
                <a:cs typeface="+mn-cs"/>
              </a:defRPr>
            </a:lvl3pPr>
            <a:lvl4pPr marL="931500" indent="-175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4pPr>
            <a:lvl5pPr marL="1201500" indent="-175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5pPr>
            <a:lvl6pPr marL="1425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6pPr>
            <a:lvl7pPr marL="1650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7pPr>
            <a:lvl8pPr marL="1875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8pPr>
            <a:lvl9pPr marL="2100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9pPr>
          </a:lstStyle>
          <a:p>
            <a:r>
              <a:rPr lang="en-US" sz="1800" b="1" dirty="0"/>
              <a:t>N= 217 patients </a:t>
            </a:r>
          </a:p>
          <a:p>
            <a:r>
              <a:rPr lang="en-US" sz="1400" b="1" dirty="0"/>
              <a:t>Control group(n=110): </a:t>
            </a:r>
          </a:p>
          <a:p>
            <a:pPr lvl="1"/>
            <a:r>
              <a:rPr lang="en-US" sz="1400" dirty="0" err="1"/>
              <a:t>oseltamavir</a:t>
            </a:r>
            <a:r>
              <a:rPr lang="en-US" sz="1400" dirty="0"/>
              <a:t> 75 mg BID for 5 days</a:t>
            </a:r>
          </a:p>
          <a:p>
            <a:pPr lvl="1"/>
            <a:endParaRPr lang="en-US" sz="1250" dirty="0"/>
          </a:p>
          <a:p>
            <a:r>
              <a:rPr lang="en-US" sz="1400" b="1" dirty="0"/>
              <a:t>Combination therapy(n=107) </a:t>
            </a:r>
          </a:p>
          <a:p>
            <a:pPr lvl="1"/>
            <a:r>
              <a:rPr lang="en-US" sz="1400" dirty="0" err="1"/>
              <a:t>oseltamavir</a:t>
            </a:r>
            <a:r>
              <a:rPr lang="en-US" sz="1400" dirty="0"/>
              <a:t> 75mg BID + clarithromycin 500 mg BID + naproxen 200 mg BID X 2 days</a:t>
            </a:r>
          </a:p>
          <a:p>
            <a:pPr lvl="1"/>
            <a:r>
              <a:rPr lang="en-US" sz="1400" dirty="0"/>
              <a:t>Followed by </a:t>
            </a:r>
            <a:r>
              <a:rPr lang="en-US" sz="1400" dirty="0" err="1"/>
              <a:t>oseltamavir</a:t>
            </a:r>
            <a:r>
              <a:rPr lang="en-US" sz="1400" dirty="0"/>
              <a:t> 75mg BID x 3 days </a:t>
            </a:r>
          </a:p>
          <a:p>
            <a:pPr lvl="1"/>
            <a:endParaRPr lang="en-US" sz="1250" dirty="0"/>
          </a:p>
          <a:p>
            <a:r>
              <a:rPr lang="en-US" sz="1400" dirty="0"/>
              <a:t>Initiation of therapy within 24-hours of admission</a:t>
            </a:r>
          </a:p>
          <a:p>
            <a:r>
              <a:rPr lang="en-US" dirty="0"/>
              <a:t>All patients received 5 days of oral amoxicillin-</a:t>
            </a:r>
            <a:r>
              <a:rPr lang="en-US" dirty="0" err="1"/>
              <a:t>clavulanate</a:t>
            </a:r>
            <a:r>
              <a:rPr lang="en-US" dirty="0"/>
              <a:t> 1 g BID for empiric treatment of acute community-acquired PNA </a:t>
            </a:r>
          </a:p>
          <a:p>
            <a:r>
              <a:rPr lang="en-US" dirty="0"/>
              <a:t>All patients received esomeprazole 20 mg daily for prevention of </a:t>
            </a:r>
            <a:r>
              <a:rPr lang="en-US" dirty="0" err="1"/>
              <a:t>gastropathy</a:t>
            </a:r>
            <a:r>
              <a:rPr lang="en-US" dirty="0"/>
              <a:t> induced by stress or a nonsteroidal </a:t>
            </a:r>
            <a:r>
              <a:rPr lang="en-US" dirty="0" err="1"/>
              <a:t>antiinflammatory</a:t>
            </a:r>
            <a:r>
              <a:rPr lang="en-US" dirty="0"/>
              <a:t> drug (NSAID).</a:t>
            </a:r>
          </a:p>
        </p:txBody>
      </p:sp>
      <p:pic>
        <p:nvPicPr>
          <p:cNvPr id="3" name="Picture 2">
            <a:extLst>
              <a:ext uri="{FF2B5EF4-FFF2-40B4-BE49-F238E27FC236}">
                <a16:creationId xmlns="" xmlns:a16="http://schemas.microsoft.com/office/drawing/2014/main" id="{C63CA11F-8FD5-FE49-86F8-43EA556927D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80619" y="803323"/>
            <a:ext cx="3351040" cy="3536853"/>
          </a:xfrm>
          <a:prstGeom prst="rect">
            <a:avLst/>
          </a:prstGeom>
        </p:spPr>
      </p:pic>
    </p:spTree>
    <p:extLst>
      <p:ext uri="{BB962C8B-B14F-4D97-AF65-F5344CB8AC3E}">
        <p14:creationId xmlns:p14="http://schemas.microsoft.com/office/powerpoint/2010/main" val="212840184"/>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Dividend</Template>
  <TotalTime>7636</TotalTime>
  <Words>923</Words>
  <Application>Microsoft Office PowerPoint</Application>
  <PresentationFormat>On-screen Show (16:9)</PresentationFormat>
  <Paragraphs>147</Paragraphs>
  <Slides>27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Gill Sans MT</vt:lpstr>
      <vt:lpstr>Roboto</vt:lpstr>
      <vt:lpstr>Tw Cen MT</vt:lpstr>
      <vt:lpstr>Wingdings 2</vt:lpstr>
      <vt:lpstr>Dividend</vt:lpstr>
      <vt:lpstr>Clarithromycin-Naproxen-Oseltamivir Combination in the Treatment of Patients Hospitalized for Influenza A(H3N2) Infection </vt:lpstr>
      <vt:lpstr>BACKground </vt:lpstr>
      <vt:lpstr>Clinical question</vt:lpstr>
      <vt:lpstr>Why naproxen? </vt:lpstr>
      <vt:lpstr>Why Clarithromycin? </vt:lpstr>
      <vt:lpstr>TRIPLE THERAPY in influenza </vt:lpstr>
      <vt:lpstr>PowerPoint Presentation</vt:lpstr>
      <vt:lpstr>DESIGN and Methods </vt:lpstr>
      <vt:lpstr>PowerPoint Presentation</vt:lpstr>
      <vt:lpstr>Discussion Break </vt:lpstr>
      <vt:lpstr>Endpoints</vt:lpstr>
      <vt:lpstr>Discussion Break </vt:lpstr>
      <vt:lpstr>Population</vt:lpstr>
      <vt:lpstr>PowerPoint Presentation</vt:lpstr>
      <vt:lpstr>PowerPoint Presentation</vt:lpstr>
      <vt:lpstr>PowerPoint Presentation</vt:lpstr>
      <vt:lpstr>RESULTS</vt:lpstr>
      <vt:lpstr>PowerPoint Presentation</vt:lpstr>
      <vt:lpstr>PowerPoint Presentation</vt:lpstr>
      <vt:lpstr>PowerPoint Presentation</vt:lpstr>
      <vt:lpstr>SAFETY</vt:lpstr>
      <vt:lpstr>TAKE HOME POINTS</vt:lpstr>
      <vt:lpstr>Criticisms? </vt:lpstr>
      <vt:lpstr>Criticisms/Study limitations</vt:lpstr>
      <vt:lpstr>Bottom line</vt:lpstr>
      <vt:lpstr>DIscussion</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REDUCE  Leuppi JD, et al. "Short-term vs conventional glucocorticoid therapy in acute exacerbations of chronic obstructive pulmonary disease: the REDUCE randomized clinical trial". JAMA. 2013. 309(21):2223-2231.</dc:title>
  <dc:creator>Isabella</dc:creator>
  <cp:lastModifiedBy>Vinhfield Ta</cp:lastModifiedBy>
  <cp:revision>144</cp:revision>
  <dcterms:modified xsi:type="dcterms:W3CDTF">2018-02-20T18:25:13Z</dcterms:modified>
</cp:coreProperties>
</file>