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7" r:id="rId13"/>
    <p:sldId id="269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2733709"/>
            <a:ext cx="8680077" cy="1373070"/>
          </a:xfrm>
        </p:spPr>
        <p:txBody>
          <a:bodyPr/>
          <a:lstStyle/>
          <a:p>
            <a:r>
              <a:rPr lang="en-US" sz="3600" b="1" dirty="0"/>
              <a:t>Prevalence of Pulmonary Embolism among Patients Hospitalized for Syncope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Prandoni</a:t>
            </a:r>
            <a:r>
              <a:rPr lang="en-US" dirty="0"/>
              <a:t> et al</a:t>
            </a:r>
          </a:p>
          <a:p>
            <a:r>
              <a:rPr lang="en-US" dirty="0"/>
              <a:t>NEJM 375;16 October 20, 2016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51495" y="5934670"/>
            <a:ext cx="3240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Noah Duncan, MD PGY-2</a:t>
            </a:r>
          </a:p>
          <a:p>
            <a:r>
              <a:rPr lang="en-US" dirty="0"/>
              <a:t>Morning Report Journal Club</a:t>
            </a:r>
          </a:p>
          <a:p>
            <a:r>
              <a:rPr lang="en-US" dirty="0"/>
              <a:t>Tuesday June 6, 2017</a:t>
            </a:r>
          </a:p>
        </p:txBody>
      </p:sp>
    </p:spTree>
    <p:extLst>
      <p:ext uri="{BB962C8B-B14F-4D97-AF65-F5344CB8AC3E}">
        <p14:creationId xmlns:p14="http://schemas.microsoft.com/office/powerpoint/2010/main" val="13194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patients similar to our patients?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to say without information on comorbidities</a:t>
            </a:r>
          </a:p>
          <a:p>
            <a:r>
              <a:rPr lang="en-US" dirty="0"/>
              <a:t>Probably older</a:t>
            </a:r>
          </a:p>
          <a:p>
            <a:r>
              <a:rPr lang="en-US" dirty="0"/>
              <a:t>Less obese</a:t>
            </a:r>
          </a:p>
        </p:txBody>
      </p:sp>
    </p:spTree>
    <p:extLst>
      <p:ext uri="{BB962C8B-B14F-4D97-AF65-F5344CB8AC3E}">
        <p14:creationId xmlns:p14="http://schemas.microsoft.com/office/powerpoint/2010/main" val="159150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they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all the patients included in the study they checked a D-dimer and calculated a wells score, even when there was another potential etiology for syncope.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107" y="3423154"/>
            <a:ext cx="4980527" cy="343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055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did they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D-dimer negative and wells score was less than or equal to 4 PE was considered to be ruled out</a:t>
            </a:r>
          </a:p>
          <a:p>
            <a:r>
              <a:rPr lang="en-US" dirty="0"/>
              <a:t>If D-dimer positive and/or wells score was greater than 4 a CT scan or VQ scan was done to evaluate for PE</a:t>
            </a:r>
          </a:p>
          <a:p>
            <a:r>
              <a:rPr lang="en-US" dirty="0"/>
              <a:t>There was one patient who died before CT or VQ scan could be done and an autopsy was done</a:t>
            </a:r>
          </a:p>
          <a:p>
            <a:r>
              <a:rPr lang="en-US" dirty="0"/>
              <a:t>In patients with PE thrombotic burden was evaluated by a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1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the “outcome” of interest?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Presence or absence of 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4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031" y="272203"/>
            <a:ext cx="6096646" cy="63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96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2576" y="0"/>
            <a:ext cx="71668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19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330 patients PE was ruled out based on negative D-dimer and wells score less than or equal to 4.</a:t>
            </a:r>
          </a:p>
          <a:p>
            <a:r>
              <a:rPr lang="en-US" dirty="0"/>
              <a:t>230 evaluated for PE (135 had </a:t>
            </a:r>
            <a:r>
              <a:rPr lang="en-US" dirty="0" err="1"/>
              <a:t>pos</a:t>
            </a:r>
            <a:r>
              <a:rPr lang="en-US" dirty="0"/>
              <a:t> D-dimer only, 3 had well’s &gt;4 only, 92 had both)</a:t>
            </a:r>
          </a:p>
          <a:p>
            <a:r>
              <a:rPr lang="en-US" dirty="0"/>
              <a:t>180 had CT scan</a:t>
            </a:r>
          </a:p>
          <a:p>
            <a:r>
              <a:rPr lang="en-US" dirty="0"/>
              <a:t>49 had VQ scan</a:t>
            </a:r>
          </a:p>
          <a:p>
            <a:r>
              <a:rPr lang="en-US" dirty="0"/>
              <a:t>1 had autopsy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2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Prevalence of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97 patients found to have PE, prevalence of 17.3% in the entire cohort</a:t>
            </a:r>
          </a:p>
          <a:p>
            <a:r>
              <a:rPr lang="en-US" dirty="0"/>
              <a:t>PE found in 52 of 205 patients with no alternative etiology of syncope (25.4%, 95% CI 19.4 to 31.3)</a:t>
            </a:r>
          </a:p>
          <a:p>
            <a:r>
              <a:rPr lang="en-US" dirty="0"/>
              <a:t>PE found in 45 of 355 patients with an alternative etiology of syncope (12.7%, 95% CI 9.2 to 16.1)</a:t>
            </a:r>
          </a:p>
        </p:txBody>
      </p:sp>
    </p:spTree>
    <p:extLst>
      <p:ext uri="{BB962C8B-B14F-4D97-AF65-F5344CB8AC3E}">
        <p14:creationId xmlns:p14="http://schemas.microsoft.com/office/powerpoint/2010/main" val="1481896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Extent of Thrombotic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49 of 73 patients with a PE on CT or autopsy (67.1%) the most proximal location of PE was main pulmonary artery, right/left pulmonary artery, or lobar artery.</a:t>
            </a:r>
          </a:p>
          <a:p>
            <a:r>
              <a:rPr lang="en-US" dirty="0"/>
              <a:t>In 12 of 24 patients with a PE on VQ scan (50%) the perfusion defect was larger than 25% of total lung area</a:t>
            </a:r>
          </a:p>
          <a:p>
            <a:r>
              <a:rPr lang="en-US" dirty="0"/>
              <a:t>61 of 97 patients with PE (62.8%) had evidence of “large” 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7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- </a:t>
            </a:r>
            <a:r>
              <a:rPr lang="en-US" dirty="0"/>
              <a:t>Features associated with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Tachypnea (R&gt;20) </a:t>
            </a:r>
          </a:p>
          <a:p>
            <a:r>
              <a:rPr lang="en-US" dirty="0"/>
              <a:t>Tachycardia (HR&gt;100) </a:t>
            </a:r>
          </a:p>
          <a:p>
            <a:r>
              <a:rPr lang="en-US" dirty="0"/>
              <a:t>Hypotension (SBP&lt;110) </a:t>
            </a:r>
          </a:p>
          <a:p>
            <a:r>
              <a:rPr lang="en-US" dirty="0"/>
              <a:t>clinical s/s of DVT </a:t>
            </a:r>
          </a:p>
          <a:p>
            <a:r>
              <a:rPr lang="en-US" dirty="0"/>
              <a:t>h/o VTE </a:t>
            </a:r>
          </a:p>
          <a:p>
            <a:r>
              <a:rPr lang="en-US" dirty="0"/>
              <a:t>Active Cancer</a:t>
            </a:r>
          </a:p>
          <a:p>
            <a:r>
              <a:rPr lang="en-US" dirty="0"/>
              <a:t>24 of 97 patients with PE (24.7%) had no clinical manifestations of 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0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Pulmonary Embolism is an established cause of syncope, but most current diagnostic guidelines for work-up of syncope pay little attention to PE.</a:t>
            </a:r>
          </a:p>
          <a:p>
            <a:r>
              <a:rPr lang="en-US" dirty="0"/>
              <a:t>In patients admitted to the hospital for syncope PE is often not considered and may be missed.</a:t>
            </a:r>
          </a:p>
        </p:txBody>
      </p:sp>
    </p:spTree>
    <p:extLst>
      <p:ext uri="{BB962C8B-B14F-4D97-AF65-F5344CB8AC3E}">
        <p14:creationId xmlns:p14="http://schemas.microsoft.com/office/powerpoint/2010/main" val="2030851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was no follow up.</a:t>
            </a:r>
          </a:p>
        </p:txBody>
      </p:sp>
    </p:spTree>
    <p:extLst>
      <p:ext uri="{BB962C8B-B14F-4D97-AF65-F5344CB8AC3E}">
        <p14:creationId xmlns:p14="http://schemas.microsoft.com/office/powerpoint/2010/main" val="57351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information or guidance on how PE was treated in patients where it was found.</a:t>
            </a:r>
          </a:p>
          <a:p>
            <a:r>
              <a:rPr lang="en-US" dirty="0"/>
              <a:t>Other work-up of syncope was not standardized. Left to discretion of physicians.</a:t>
            </a:r>
          </a:p>
          <a:p>
            <a:r>
              <a:rPr lang="en-US" dirty="0"/>
              <a:t>Didn’t include patients on anticoagulation or with prior history of syncope.</a:t>
            </a:r>
          </a:p>
          <a:p>
            <a:r>
              <a:rPr lang="en-US" dirty="0"/>
              <a:t>Didn’t include patients not admitted to the hospital.</a:t>
            </a:r>
          </a:p>
          <a:p>
            <a:r>
              <a:rPr lang="en-US" dirty="0"/>
              <a:t>No information on provoked VS unprovoked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81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by its design as a cross sectional study. Naturally raises questions it’s not designed to answer.</a:t>
            </a:r>
          </a:p>
          <a:p>
            <a:pPr lvl="1"/>
            <a:r>
              <a:rPr lang="en-US" dirty="0"/>
              <a:t>In what percentage, if any, was PE an incidental finding?</a:t>
            </a:r>
          </a:p>
          <a:p>
            <a:pPr lvl="1"/>
            <a:r>
              <a:rPr lang="en-US" dirty="0"/>
              <a:t>What about the patients found to have small PEs? How should they be treated?</a:t>
            </a:r>
          </a:p>
          <a:p>
            <a:pPr lvl="1"/>
            <a:r>
              <a:rPr lang="en-US" dirty="0"/>
              <a:t>Outcomes?</a:t>
            </a:r>
          </a:p>
          <a:p>
            <a:pPr lvl="1"/>
            <a:r>
              <a:rPr lang="en-US" dirty="0"/>
              <a:t>Should we check well’s score and D-dimer in every patient admitted with syncope?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49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 is prevalent in patients admitted for syncope and should be part of your differential for a patient admitted for syncope.</a:t>
            </a:r>
          </a:p>
          <a:p>
            <a:r>
              <a:rPr lang="en-US" dirty="0"/>
              <a:t>In a patient admitted for the first episode of syncope a Well’s Score should be calculated and a D-dimer should at least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160751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prevalence of PE in patients hospitalized for their first episode of syncope?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0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Cross-sectional study designed to determine prevalence of PE in patients older than 18 admitted for first episode of syncope</a:t>
            </a:r>
          </a:p>
          <a:p>
            <a:r>
              <a:rPr lang="en-US" dirty="0"/>
              <a:t>Multicenter study done at 11 Italian hospitals (2 academic and 9 nonacademic)</a:t>
            </a:r>
          </a:p>
          <a:p>
            <a:r>
              <a:rPr lang="en-US" dirty="0"/>
              <a:t>No randomization given it is a cross-sectional study</a:t>
            </a:r>
          </a:p>
        </p:txBody>
      </p:sp>
    </p:spTree>
    <p:extLst>
      <p:ext uri="{BB962C8B-B14F-4D97-AF65-F5344CB8AC3E}">
        <p14:creationId xmlns:p14="http://schemas.microsoft.com/office/powerpoint/2010/main" val="385469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Funded by research funding from the University of Padua (Italian university founded in 1222)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4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 years old or older </a:t>
            </a:r>
          </a:p>
          <a:p>
            <a:r>
              <a:rPr lang="en-US" dirty="0"/>
              <a:t>Hospitalized for first episode of syncope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6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episodes of syncope</a:t>
            </a:r>
          </a:p>
          <a:p>
            <a:r>
              <a:rPr lang="en-US" dirty="0"/>
              <a:t>Less than 18 years old</a:t>
            </a:r>
          </a:p>
          <a:p>
            <a:r>
              <a:rPr lang="en-US" dirty="0"/>
              <a:t>Not admitted</a:t>
            </a:r>
          </a:p>
          <a:p>
            <a:r>
              <a:rPr lang="en-US" dirty="0"/>
              <a:t>On anticoagulation</a:t>
            </a:r>
          </a:p>
          <a:p>
            <a:r>
              <a:rPr lang="en-US" dirty="0"/>
              <a:t>Pregnant</a:t>
            </a:r>
          </a:p>
        </p:txBody>
      </p:sp>
    </p:spTree>
    <p:extLst>
      <p:ext uri="{BB962C8B-B14F-4D97-AF65-F5344CB8AC3E}">
        <p14:creationId xmlns:p14="http://schemas.microsoft.com/office/powerpoint/2010/main" val="400768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2584 patients presented to study centers’ ED for syncope. </a:t>
            </a:r>
          </a:p>
          <a:p>
            <a:r>
              <a:rPr lang="en-US" dirty="0"/>
              <a:t>1876 were discharged from the ED, and therefore excluded</a:t>
            </a:r>
          </a:p>
          <a:p>
            <a:r>
              <a:rPr lang="en-US" dirty="0"/>
              <a:t>717 were admitted. </a:t>
            </a:r>
          </a:p>
          <a:p>
            <a:r>
              <a:rPr lang="en-US" dirty="0"/>
              <a:t>157 of admitted patients were excluded</a:t>
            </a:r>
          </a:p>
          <a:p>
            <a:pPr lvl="1"/>
            <a:r>
              <a:rPr lang="en-US" dirty="0"/>
              <a:t>118 on anticoagulation</a:t>
            </a:r>
          </a:p>
          <a:p>
            <a:pPr lvl="1"/>
            <a:r>
              <a:rPr lang="en-US" dirty="0"/>
              <a:t>35 had prior syncope</a:t>
            </a:r>
          </a:p>
          <a:p>
            <a:pPr lvl="1"/>
            <a:r>
              <a:rPr lang="en-US" dirty="0"/>
              <a:t>4 declined to participate</a:t>
            </a:r>
          </a:p>
          <a:p>
            <a:r>
              <a:rPr lang="en-US" dirty="0"/>
              <a:t>560 patients included in the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97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 age 76±14</a:t>
            </a:r>
          </a:p>
          <a:p>
            <a:r>
              <a:rPr lang="en-US" dirty="0"/>
              <a:t>39.8% Male</a:t>
            </a:r>
          </a:p>
          <a:p>
            <a:r>
              <a:rPr lang="en-US" dirty="0"/>
              <a:t>6% Obese</a:t>
            </a:r>
          </a:p>
          <a:p>
            <a:r>
              <a:rPr lang="en-US" dirty="0"/>
              <a:t>Does not give breakdown of comorbidities, even in the appendix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657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78</TotalTime>
  <Words>824</Words>
  <Application>Microsoft Office PowerPoint</Application>
  <PresentationFormat>Widescreen</PresentationFormat>
  <Paragraphs>92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Trebuchet MS</vt:lpstr>
      <vt:lpstr>Berlin</vt:lpstr>
      <vt:lpstr>Prevalence of Pulmonary Embolism among Patients Hospitalized for Syncope</vt:lpstr>
      <vt:lpstr>Background</vt:lpstr>
      <vt:lpstr>Study Question</vt:lpstr>
      <vt:lpstr>Study Design</vt:lpstr>
      <vt:lpstr>Funding</vt:lpstr>
      <vt:lpstr>Inclusion Criteria</vt:lpstr>
      <vt:lpstr>Exclusion Criteria</vt:lpstr>
      <vt:lpstr>Patients</vt:lpstr>
      <vt:lpstr>Demographics</vt:lpstr>
      <vt:lpstr>Are these patients similar to our patients?</vt:lpstr>
      <vt:lpstr>What did they do?</vt:lpstr>
      <vt:lpstr>What else did they do?</vt:lpstr>
      <vt:lpstr>What was the “outcome” of interest?</vt:lpstr>
      <vt:lpstr>PowerPoint Presentation</vt:lpstr>
      <vt:lpstr>PowerPoint Presentation</vt:lpstr>
      <vt:lpstr>Results</vt:lpstr>
      <vt:lpstr>Results – Prevalence of PE</vt:lpstr>
      <vt:lpstr>Results – Extent of Thrombotic Disease</vt:lpstr>
      <vt:lpstr>Results - Features associated with PE</vt:lpstr>
      <vt:lpstr>Follow Up</vt:lpstr>
      <vt:lpstr>Limitations</vt:lpstr>
      <vt:lpstr>More Limitations</vt:lpstr>
      <vt:lpstr>Take Home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 of Pulmonary Embolism among Patients Hospitalized for Syncope</dc:title>
  <dc:creator>nunit@live.com</dc:creator>
  <cp:lastModifiedBy>nunit@live.com</cp:lastModifiedBy>
  <cp:revision>16</cp:revision>
  <dcterms:created xsi:type="dcterms:W3CDTF">2017-06-05T01:05:43Z</dcterms:created>
  <dcterms:modified xsi:type="dcterms:W3CDTF">2017-06-05T02:24:28Z</dcterms:modified>
</cp:coreProperties>
</file>