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67" r:id="rId6"/>
    <p:sldId id="271" r:id="rId7"/>
    <p:sldId id="272" r:id="rId8"/>
    <p:sldId id="273" r:id="rId9"/>
    <p:sldId id="274" r:id="rId10"/>
    <p:sldId id="257" r:id="rId11"/>
    <p:sldId id="259" r:id="rId12"/>
    <p:sldId id="265" r:id="rId13"/>
    <p:sldId id="258" r:id="rId14"/>
    <p:sldId id="260" r:id="rId15"/>
    <p:sldId id="261" r:id="rId16"/>
    <p:sldId id="262" r:id="rId17"/>
    <p:sldId id="263" r:id="rId18"/>
    <p:sldId id="266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7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ABC8F-A057-0743-B0D8-543993F2F453}" type="datetimeFigureOut">
              <a:rPr lang="en-US" smtClean="0"/>
              <a:pPr/>
              <a:t>5/18/17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C7EF-57C1-D94A-9E50-ADF290A51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Morning </a:t>
            </a:r>
            <a:r>
              <a:rPr lang="en-US" dirty="0" smtClean="0">
                <a:latin typeface="Times New Roman"/>
                <a:cs typeface="Times New Roman"/>
              </a:rPr>
              <a:t>Report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John Hollowed, </a:t>
            </a:r>
            <a:r>
              <a:rPr lang="en-US" dirty="0" smtClean="0">
                <a:latin typeface="Times New Roman"/>
                <a:cs typeface="Times New Roman"/>
              </a:rPr>
              <a:t>MD</a:t>
            </a: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Acute </a:t>
            </a:r>
            <a:r>
              <a:rPr lang="en-US" dirty="0" err="1" smtClean="0">
                <a:latin typeface="Times New Roman"/>
                <a:cs typeface="Times New Roman"/>
              </a:rPr>
              <a:t>Promyelocytic</a:t>
            </a:r>
            <a:r>
              <a:rPr lang="en-US" dirty="0" smtClean="0">
                <a:latin typeface="Times New Roman"/>
                <a:cs typeface="Times New Roman"/>
              </a:rPr>
              <a:t> Anemia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sz="3111" dirty="0">
                <a:latin typeface="Times New Roman"/>
                <a:cs typeface="Times New Roman"/>
              </a:rPr>
              <a:t>A</a:t>
            </a:r>
            <a:r>
              <a:rPr lang="en-US" sz="3111" dirty="0" smtClean="0">
                <a:latin typeface="Times New Roman"/>
                <a:cs typeface="Times New Roman"/>
              </a:rPr>
              <a:t> </a:t>
            </a:r>
            <a:r>
              <a:rPr lang="en-US" sz="3111" dirty="0">
                <a:latin typeface="Times New Roman"/>
                <a:cs typeface="Times New Roman"/>
              </a:rPr>
              <a:t>B</a:t>
            </a:r>
            <a:r>
              <a:rPr lang="en-US" sz="3111" dirty="0" smtClean="0">
                <a:latin typeface="Times New Roman"/>
                <a:cs typeface="Times New Roman"/>
              </a:rPr>
              <a:t>rief </a:t>
            </a:r>
            <a:r>
              <a:rPr lang="en-US" sz="3111" dirty="0">
                <a:latin typeface="Times New Roman"/>
                <a:cs typeface="Times New Roman"/>
              </a:rPr>
              <a:t>H</a:t>
            </a:r>
            <a:r>
              <a:rPr lang="en-US" sz="3111" dirty="0" smtClean="0">
                <a:latin typeface="Times New Roman"/>
                <a:cs typeface="Times New Roman"/>
              </a:rPr>
              <a:t>istory</a:t>
            </a:r>
            <a:endParaRPr lang="en-US" sz="311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First identified as a rare variant of leukemia in 1958.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Researchers and clinicians noticed a distinct quality where myeloid lineage cells not only divided at rapid and uncontrolled rates, but were also </a:t>
            </a:r>
            <a:r>
              <a:rPr lang="en-US" i="1" dirty="0" smtClean="0">
                <a:latin typeface="Times New Roman"/>
                <a:cs typeface="Times New Roman"/>
              </a:rPr>
              <a:t>frozen</a:t>
            </a:r>
            <a:r>
              <a:rPr lang="en-US" dirty="0" smtClean="0">
                <a:latin typeface="Times New Roman"/>
                <a:cs typeface="Times New Roman"/>
              </a:rPr>
              <a:t> in immature development. 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Promyelocytes</a:t>
            </a:r>
            <a:r>
              <a:rPr lang="en-US" dirty="0" smtClean="0">
                <a:latin typeface="Times New Roman"/>
                <a:cs typeface="Times New Roman"/>
              </a:rPr>
              <a:t> would not progress in development and began to release toxic enzymes (normally designed to fight infection) precipitating massive bleeding and sepsis.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409971" cy="5527257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767263" y="2293558"/>
            <a:ext cx="2981158" cy="775368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64799"/>
            <a:ext cx="4274128" cy="320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985" y="1046679"/>
            <a:ext cx="3282427" cy="4774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727" y="5432378"/>
            <a:ext cx="369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Myeloblasts</a:t>
            </a:r>
            <a:r>
              <a:rPr lang="en-US" sz="2400" dirty="0" smtClean="0">
                <a:latin typeface="Times New Roman"/>
                <a:cs typeface="Times New Roman"/>
              </a:rPr>
              <a:t> with Auer Rods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012" y="376059"/>
            <a:ext cx="5233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latin typeface="Times New Roman"/>
                <a:cs typeface="Times New Roman"/>
              </a:rPr>
              <a:t>Peripheral Smear Characteristics</a:t>
            </a:r>
            <a:endParaRPr lang="en-US"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History Continued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This frozen state prompted enticed targeted drug therapy research with numerous chemicals, finally honing in on Vitamin A (retinoic acid), which would induce maturation in small percentages of cell lines.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 the 1980s two research teams, one in China and the other in Italy, were not and chose to examine retinoic acid further testing its two forms, </a:t>
            </a:r>
            <a:r>
              <a:rPr lang="en-US" dirty="0" err="1" smtClean="0">
                <a:latin typeface="Times New Roman"/>
                <a:cs typeface="Times New Roman"/>
              </a:rPr>
              <a:t>cis</a:t>
            </a:r>
            <a:r>
              <a:rPr lang="en-US" dirty="0" smtClean="0">
                <a:latin typeface="Times New Roman"/>
                <a:cs typeface="Times New Roman"/>
              </a:rPr>
              <a:t>-retinoic acid and trans-retinoic acid. 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6774"/>
            <a:ext cx="8229600" cy="5750382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Miraculously, they found that the trans-form of retinoic acid specifically induced maturation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Unexpectedly, not only did the cells mature, but the immature cell lines in the bone marrow died off and patients experienced remission for months -&gt; years</a:t>
            </a:r>
          </a:p>
          <a:p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hen combinations of chemotherapeutic agents were combined these teams found that 75% of their patients would </a:t>
            </a:r>
            <a:r>
              <a:rPr lang="en-US" u="sng" dirty="0" smtClean="0">
                <a:latin typeface="Times New Roman"/>
                <a:cs typeface="Times New Roman"/>
              </a:rPr>
              <a:t>never relapse</a:t>
            </a:r>
            <a:r>
              <a:rPr lang="en-US" dirty="0" smtClean="0">
                <a:latin typeface="Times New Roman"/>
                <a:cs typeface="Times New Roman"/>
              </a:rPr>
              <a:t>, something unheard of in cancer therapy. 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Epidemiology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APL accounts for 5-20% of AML cases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Accounts for 600-800 new cases per year in the United States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Uncommon in 1</a:t>
            </a:r>
            <a:r>
              <a:rPr lang="en-US" baseline="30000" dirty="0" smtClean="0">
                <a:latin typeface="Times New Roman"/>
                <a:cs typeface="Times New Roman"/>
              </a:rPr>
              <a:t>st</a:t>
            </a:r>
            <a:r>
              <a:rPr lang="en-US" dirty="0" smtClean="0">
                <a:latin typeface="Times New Roman"/>
                <a:cs typeface="Times New Roman"/>
              </a:rPr>
              <a:t> decade of life, with incidence increasing in second and third decade and reducing in 60s.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Increased incidence in people with prior </a:t>
            </a:r>
            <a:r>
              <a:rPr lang="en-US" dirty="0" err="1" smtClean="0">
                <a:latin typeface="Times New Roman"/>
                <a:cs typeface="Times New Roman"/>
              </a:rPr>
              <a:t>cytotoxic</a:t>
            </a:r>
            <a:r>
              <a:rPr lang="en-US" dirty="0" smtClean="0">
                <a:latin typeface="Times New Roman"/>
                <a:cs typeface="Times New Roman"/>
              </a:rPr>
              <a:t> therapy especially </a:t>
            </a:r>
            <a:r>
              <a:rPr lang="en-US" dirty="0" err="1" smtClean="0">
                <a:latin typeface="Times New Roman"/>
                <a:cs typeface="Times New Roman"/>
              </a:rPr>
              <a:t>topoisomerase</a:t>
            </a:r>
            <a:r>
              <a:rPr lang="en-US" dirty="0" smtClean="0">
                <a:latin typeface="Times New Roman"/>
                <a:cs typeface="Times New Roman"/>
              </a:rPr>
              <a:t>-II inhibitors such as </a:t>
            </a:r>
            <a:r>
              <a:rPr lang="en-US" dirty="0" err="1" smtClean="0">
                <a:latin typeface="Times New Roman"/>
                <a:cs typeface="Times New Roman"/>
              </a:rPr>
              <a:t>etoposide</a:t>
            </a:r>
            <a:r>
              <a:rPr lang="en-US" dirty="0" smtClean="0">
                <a:latin typeface="Times New Roman"/>
                <a:cs typeface="Times New Roman"/>
              </a:rPr>
              <a:t> and doxorubicin.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	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</a:t>
            </a:r>
            <a:r>
              <a:rPr lang="en-US" dirty="0">
                <a:latin typeface="Times New Roman"/>
                <a:cs typeface="Times New Roman"/>
              </a:rPr>
              <a:t>leukemic cells of</a:t>
            </a:r>
            <a:r>
              <a:rPr lang="en-US" dirty="0" smtClean="0">
                <a:latin typeface="Times New Roman"/>
                <a:cs typeface="Times New Roman"/>
              </a:rPr>
              <a:t> 92% </a:t>
            </a:r>
            <a:r>
              <a:rPr lang="en-US" dirty="0">
                <a:latin typeface="Times New Roman"/>
                <a:cs typeface="Times New Roman"/>
              </a:rPr>
              <a:t>of patients with APL have the balanced translocation t(15;17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involving the </a:t>
            </a:r>
            <a:r>
              <a:rPr lang="en-US" dirty="0" err="1">
                <a:latin typeface="Times New Roman"/>
                <a:cs typeface="Times New Roman"/>
              </a:rPr>
              <a:t>RARa</a:t>
            </a:r>
            <a:r>
              <a:rPr lang="en-US" dirty="0">
                <a:latin typeface="Times New Roman"/>
                <a:cs typeface="Times New Roman"/>
              </a:rPr>
              <a:t> gene on chromosome 17 and the </a:t>
            </a:r>
            <a:r>
              <a:rPr lang="en-US" dirty="0" err="1">
                <a:latin typeface="Times New Roman"/>
                <a:cs typeface="Times New Roman"/>
              </a:rPr>
              <a:t>ProMyelocytic</a:t>
            </a:r>
            <a:r>
              <a:rPr lang="en-US" dirty="0">
                <a:latin typeface="Times New Roman"/>
                <a:cs typeface="Times New Roman"/>
              </a:rPr>
              <a:t> Leukemia (PML) gene on chromosome </a:t>
            </a:r>
            <a:r>
              <a:rPr lang="en-US" dirty="0" smtClean="0">
                <a:latin typeface="Times New Roman"/>
                <a:cs typeface="Times New Roman"/>
              </a:rPr>
              <a:t>15</a:t>
            </a:r>
          </a:p>
          <a:p>
            <a:r>
              <a:rPr lang="en-US" dirty="0">
                <a:latin typeface="Times New Roman"/>
                <a:cs typeface="Times New Roman"/>
              </a:rPr>
              <a:t>The PML/</a:t>
            </a:r>
            <a:r>
              <a:rPr lang="en-US" dirty="0" err="1">
                <a:latin typeface="Times New Roman"/>
                <a:cs typeface="Times New Roman"/>
              </a:rPr>
              <a:t>RARa</a:t>
            </a:r>
            <a:r>
              <a:rPr lang="en-US" dirty="0">
                <a:latin typeface="Times New Roman"/>
                <a:cs typeface="Times New Roman"/>
              </a:rPr>
              <a:t> protein functions as an aberrant retinoid </a:t>
            </a:r>
            <a:r>
              <a:rPr lang="en-US" dirty="0" smtClean="0">
                <a:latin typeface="Times New Roman"/>
                <a:cs typeface="Times New Roman"/>
              </a:rPr>
              <a:t>receptor, </a:t>
            </a:r>
            <a:r>
              <a:rPr lang="en-US" dirty="0">
                <a:latin typeface="Times New Roman"/>
                <a:cs typeface="Times New Roman"/>
              </a:rPr>
              <a:t>expression of which blocks retinoic </a:t>
            </a:r>
            <a:r>
              <a:rPr lang="en-US" dirty="0" smtClean="0">
                <a:latin typeface="Times New Roman"/>
                <a:cs typeface="Times New Roman"/>
              </a:rPr>
              <a:t>acid-induced </a:t>
            </a:r>
            <a:r>
              <a:rPr lang="en-US" dirty="0">
                <a:latin typeface="Times New Roman"/>
                <a:cs typeface="Times New Roman"/>
              </a:rPr>
              <a:t>myeloid </a:t>
            </a:r>
            <a:r>
              <a:rPr lang="en-US" dirty="0" smtClean="0">
                <a:latin typeface="Times New Roman"/>
                <a:cs typeface="Times New Roman"/>
              </a:rPr>
              <a:t>differentiation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Diagnosis is made with Bone Marrow Aspirate analysis and confirmation with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PCR, FISH, or </a:t>
            </a:r>
            <a:r>
              <a:rPr lang="en-US" dirty="0" err="1" smtClean="0">
                <a:latin typeface="Times New Roman"/>
                <a:cs typeface="Times New Roman"/>
              </a:rPr>
              <a:t>cytogenic</a:t>
            </a:r>
            <a:r>
              <a:rPr lang="en-US" dirty="0" smtClean="0">
                <a:latin typeface="Times New Roman"/>
                <a:cs typeface="Times New Roman"/>
              </a:rPr>
              <a:t> analysis of </a:t>
            </a:r>
            <a:r>
              <a:rPr lang="en-US" dirty="0">
                <a:latin typeface="Times New Roman"/>
                <a:cs typeface="Times New Roman"/>
              </a:rPr>
              <a:t>peripheral blood or bone </a:t>
            </a:r>
            <a:r>
              <a:rPr lang="en-US" dirty="0" smtClean="0">
                <a:latin typeface="Times New Roman"/>
                <a:cs typeface="Times New Roman"/>
              </a:rPr>
              <a:t>marrow showing classic translocation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Clinical Features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Symptoms </a:t>
            </a:r>
            <a:r>
              <a:rPr lang="en-US" dirty="0">
                <a:latin typeface="Times New Roman"/>
                <a:cs typeface="Times New Roman"/>
              </a:rPr>
              <a:t>related to complications of </a:t>
            </a:r>
            <a:r>
              <a:rPr lang="en-US" dirty="0" err="1">
                <a:latin typeface="Times New Roman"/>
                <a:cs typeface="Times New Roman"/>
              </a:rPr>
              <a:t>pancytopenia</a:t>
            </a:r>
            <a:r>
              <a:rPr lang="en-US" dirty="0">
                <a:latin typeface="Times New Roman"/>
                <a:cs typeface="Times New Roman"/>
              </a:rPr>
              <a:t> (</a:t>
            </a:r>
            <a:r>
              <a:rPr lang="en-US" dirty="0" err="1">
                <a:latin typeface="Times New Roman"/>
                <a:cs typeface="Times New Roman"/>
              </a:rPr>
              <a:t>ie</a:t>
            </a:r>
            <a:r>
              <a:rPr lang="en-US" dirty="0">
                <a:latin typeface="Times New Roman"/>
                <a:cs typeface="Times New Roman"/>
              </a:rPr>
              <a:t>, anemia, </a:t>
            </a:r>
            <a:r>
              <a:rPr lang="en-US" dirty="0" err="1">
                <a:latin typeface="Times New Roman"/>
                <a:cs typeface="Times New Roman"/>
              </a:rPr>
              <a:t>neutropenia</a:t>
            </a:r>
            <a:r>
              <a:rPr lang="en-US" dirty="0">
                <a:latin typeface="Times New Roman"/>
                <a:cs typeface="Times New Roman"/>
              </a:rPr>
              <a:t>, and thrombocytopenia), including weakness and easy fatigability, infections</a:t>
            </a:r>
            <a:r>
              <a:rPr lang="en-US" dirty="0" smtClean="0">
                <a:latin typeface="Times New Roman"/>
                <a:cs typeface="Times New Roman"/>
              </a:rPr>
              <a:t> and</a:t>
            </a:r>
            <a:r>
              <a:rPr lang="en-US" dirty="0">
                <a:latin typeface="Times New Roman"/>
                <a:cs typeface="Times New Roman"/>
              </a:rPr>
              <a:t>/or hemorrhagic findings such as gingival bleeding, </a:t>
            </a:r>
            <a:r>
              <a:rPr lang="en-US" dirty="0" err="1">
                <a:latin typeface="Times New Roman"/>
                <a:cs typeface="Times New Roman"/>
              </a:rPr>
              <a:t>ecchymoses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epistaxis</a:t>
            </a:r>
            <a:r>
              <a:rPr lang="en-US" dirty="0">
                <a:latin typeface="Times New Roman"/>
                <a:cs typeface="Times New Roman"/>
              </a:rPr>
              <a:t>, or </a:t>
            </a:r>
            <a:r>
              <a:rPr lang="en-US" dirty="0" err="1" smtClean="0">
                <a:latin typeface="Times New Roman"/>
                <a:cs typeface="Times New Roman"/>
              </a:rPr>
              <a:t>menorrhagia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(DIC) is frequently present at diagnosis or</a:t>
            </a:r>
            <a:r>
              <a:rPr lang="en-US" dirty="0" smtClean="0">
                <a:latin typeface="Times New Roman"/>
                <a:cs typeface="Times New Roman"/>
              </a:rPr>
              <a:t> after </a:t>
            </a:r>
            <a:r>
              <a:rPr lang="en-US" dirty="0">
                <a:latin typeface="Times New Roman"/>
                <a:cs typeface="Times New Roman"/>
              </a:rPr>
              <a:t>initiation of </a:t>
            </a:r>
            <a:r>
              <a:rPr lang="en-US" dirty="0" err="1">
                <a:latin typeface="Times New Roman"/>
                <a:cs typeface="Times New Roman"/>
              </a:rPr>
              <a:t>cytotoxic</a:t>
            </a:r>
            <a:r>
              <a:rPr lang="en-US" dirty="0">
                <a:latin typeface="Times New Roman"/>
                <a:cs typeface="Times New Roman"/>
              </a:rPr>
              <a:t> chemotherapy. This</a:t>
            </a:r>
            <a:r>
              <a:rPr lang="en-US" dirty="0" smtClean="0">
                <a:latin typeface="Times New Roman"/>
                <a:cs typeface="Times New Roman"/>
              </a:rPr>
              <a:t> is a </a:t>
            </a:r>
            <a:r>
              <a:rPr lang="en-US" dirty="0">
                <a:latin typeface="Times New Roman"/>
                <a:cs typeface="Times New Roman"/>
              </a:rPr>
              <a:t>medical emergency as pulmonary or </a:t>
            </a:r>
            <a:r>
              <a:rPr lang="en-US" dirty="0" err="1">
                <a:latin typeface="Times New Roman"/>
                <a:cs typeface="Times New Roman"/>
              </a:rPr>
              <a:t>cerebrovascular</a:t>
            </a:r>
            <a:r>
              <a:rPr lang="en-US" dirty="0">
                <a:latin typeface="Times New Roman"/>
                <a:cs typeface="Times New Roman"/>
              </a:rPr>
              <a:t> hemorrhage can occur in up to 40% of patients and</a:t>
            </a:r>
            <a:r>
              <a:rPr lang="en-US" dirty="0" smtClean="0">
                <a:latin typeface="Times New Roman"/>
                <a:cs typeface="Times New Roman"/>
              </a:rPr>
              <a:t> there is a </a:t>
            </a:r>
            <a:r>
              <a:rPr lang="en-US" dirty="0">
                <a:latin typeface="Times New Roman"/>
                <a:cs typeface="Times New Roman"/>
              </a:rPr>
              <a:t>10-20% risk of</a:t>
            </a:r>
            <a:r>
              <a:rPr lang="en-US" dirty="0" smtClean="0">
                <a:latin typeface="Times New Roman"/>
                <a:cs typeface="Times New Roman"/>
              </a:rPr>
              <a:t> hemorrhagic </a:t>
            </a:r>
            <a:r>
              <a:rPr lang="en-US" dirty="0">
                <a:latin typeface="Times New Roman"/>
                <a:cs typeface="Times New Roman"/>
              </a:rPr>
              <a:t>death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Prognosis and Treatment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Risk: </a:t>
            </a:r>
          </a:p>
          <a:p>
            <a:pPr lvl="1"/>
            <a:r>
              <a:rPr lang="en-US" u="sng" dirty="0" smtClean="0">
                <a:latin typeface="Times New Roman"/>
                <a:cs typeface="Times New Roman"/>
              </a:rPr>
              <a:t>Low </a:t>
            </a:r>
            <a:r>
              <a:rPr lang="en-US" u="sng" dirty="0">
                <a:latin typeface="Times New Roman"/>
                <a:cs typeface="Times New Roman"/>
              </a:rPr>
              <a:t>risk </a:t>
            </a:r>
            <a:r>
              <a:rPr lang="en-US" dirty="0">
                <a:latin typeface="Times New Roman"/>
                <a:cs typeface="Times New Roman"/>
              </a:rPr>
              <a:t>– WBC ≤10 </a:t>
            </a:r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10</a:t>
            </a:r>
            <a:r>
              <a:rPr lang="en-US" baseline="30000" dirty="0">
                <a:latin typeface="Times New Roman"/>
                <a:cs typeface="Times New Roman"/>
              </a:rPr>
              <a:t>9</a:t>
            </a:r>
            <a:r>
              <a:rPr lang="en-US" dirty="0">
                <a:latin typeface="Times New Roman"/>
                <a:cs typeface="Times New Roman"/>
              </a:rPr>
              <a:t>/L and platelets &gt;40 </a:t>
            </a:r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10</a:t>
            </a:r>
            <a:r>
              <a:rPr lang="en-US" baseline="30000" dirty="0">
                <a:latin typeface="Times New Roman"/>
                <a:cs typeface="Times New Roman"/>
              </a:rPr>
              <a:t>9</a:t>
            </a:r>
            <a:r>
              <a:rPr lang="en-US" dirty="0">
                <a:latin typeface="Times New Roman"/>
                <a:cs typeface="Times New Roman"/>
              </a:rPr>
              <a:t>/L; </a:t>
            </a:r>
            <a:r>
              <a:rPr lang="en-US" dirty="0" smtClean="0">
                <a:latin typeface="Times New Roman"/>
                <a:cs typeface="Times New Roman"/>
              </a:rPr>
              <a:t>Relapse free survival (RFS) 98%</a:t>
            </a:r>
          </a:p>
          <a:p>
            <a:pPr lvl="1"/>
            <a:r>
              <a:rPr lang="en-US" u="sng" dirty="0" smtClean="0">
                <a:latin typeface="Times New Roman"/>
                <a:cs typeface="Times New Roman"/>
              </a:rPr>
              <a:t>Intermediate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– WBC ≤10 </a:t>
            </a:r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10</a:t>
            </a:r>
            <a:r>
              <a:rPr lang="en-US" baseline="30000" dirty="0">
                <a:latin typeface="Times New Roman"/>
                <a:cs typeface="Times New Roman"/>
              </a:rPr>
              <a:t>9</a:t>
            </a:r>
            <a:r>
              <a:rPr lang="en-US" dirty="0">
                <a:latin typeface="Times New Roman"/>
                <a:cs typeface="Times New Roman"/>
              </a:rPr>
              <a:t>/L and platelets ≤40 </a:t>
            </a:r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10</a:t>
            </a:r>
            <a:r>
              <a:rPr lang="en-US" baseline="30000" dirty="0">
                <a:latin typeface="Times New Roman"/>
                <a:cs typeface="Times New Roman"/>
              </a:rPr>
              <a:t>9</a:t>
            </a:r>
            <a:r>
              <a:rPr lang="en-US" dirty="0">
                <a:latin typeface="Times New Roman"/>
                <a:cs typeface="Times New Roman"/>
              </a:rPr>
              <a:t>/L; RFS </a:t>
            </a:r>
            <a:r>
              <a:rPr lang="en-US" dirty="0" smtClean="0">
                <a:latin typeface="Times New Roman"/>
                <a:cs typeface="Times New Roman"/>
              </a:rPr>
              <a:t>89%</a:t>
            </a:r>
          </a:p>
          <a:p>
            <a:pPr lvl="1"/>
            <a:r>
              <a:rPr lang="en-US" u="sng" dirty="0" smtClean="0">
                <a:latin typeface="Times New Roman"/>
                <a:cs typeface="Times New Roman"/>
              </a:rPr>
              <a:t>High </a:t>
            </a:r>
            <a:r>
              <a:rPr lang="en-US" u="sng" dirty="0">
                <a:latin typeface="Times New Roman"/>
                <a:cs typeface="Times New Roman"/>
              </a:rPr>
              <a:t>risk </a:t>
            </a:r>
            <a:r>
              <a:rPr lang="en-US" dirty="0">
                <a:latin typeface="Times New Roman"/>
                <a:cs typeface="Times New Roman"/>
              </a:rPr>
              <a:t>– WBC &gt;10 </a:t>
            </a:r>
            <a:r>
              <a:rPr lang="en-US" dirty="0" err="1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10</a:t>
            </a:r>
            <a:r>
              <a:rPr lang="en-US" baseline="30000" dirty="0">
                <a:latin typeface="Times New Roman"/>
                <a:cs typeface="Times New Roman"/>
              </a:rPr>
              <a:t>9</a:t>
            </a:r>
            <a:r>
              <a:rPr lang="en-US" dirty="0">
                <a:latin typeface="Times New Roman"/>
                <a:cs typeface="Times New Roman"/>
              </a:rPr>
              <a:t>/L; RFS </a:t>
            </a:r>
            <a:r>
              <a:rPr lang="en-US" dirty="0" smtClean="0">
                <a:latin typeface="Times New Roman"/>
                <a:cs typeface="Times New Roman"/>
              </a:rPr>
              <a:t>70%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Treatment: 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ATRA </a:t>
            </a:r>
            <a:r>
              <a:rPr lang="en-US" dirty="0">
                <a:latin typeface="Times New Roman"/>
                <a:cs typeface="Times New Roman"/>
              </a:rPr>
              <a:t>plus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Aresenic</a:t>
            </a:r>
            <a:r>
              <a:rPr lang="en-US" dirty="0" smtClean="0">
                <a:latin typeface="Times New Roman"/>
                <a:cs typeface="Times New Roman"/>
              </a:rPr>
              <a:t> trioxide (ATO) </a:t>
            </a:r>
            <a:r>
              <a:rPr lang="en-US" dirty="0">
                <a:latin typeface="Times New Roman"/>
                <a:cs typeface="Times New Roman"/>
              </a:rPr>
              <a:t>for</a:t>
            </a:r>
            <a:r>
              <a:rPr lang="en-US" dirty="0" smtClean="0">
                <a:latin typeface="Times New Roman"/>
                <a:cs typeface="Times New Roman"/>
              </a:rPr>
              <a:t> APL </a:t>
            </a:r>
            <a:r>
              <a:rPr lang="en-US" dirty="0">
                <a:latin typeface="Times New Roman"/>
                <a:cs typeface="Times New Roman"/>
              </a:rPr>
              <a:t>patients with </a:t>
            </a:r>
            <a:r>
              <a:rPr lang="en-US" dirty="0" smtClean="0">
                <a:latin typeface="Times New Roman"/>
                <a:cs typeface="Times New Roman"/>
              </a:rPr>
              <a:t>low -&gt; intermediate risk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ATRA </a:t>
            </a:r>
            <a:r>
              <a:rPr lang="en-US" dirty="0">
                <a:latin typeface="Times New Roman"/>
                <a:cs typeface="Times New Roman"/>
              </a:rPr>
              <a:t>plus </a:t>
            </a:r>
            <a:r>
              <a:rPr lang="en-US" dirty="0" err="1" smtClean="0">
                <a:latin typeface="Times New Roman"/>
                <a:cs typeface="Times New Roman"/>
              </a:rPr>
              <a:t>anthracycline</a:t>
            </a:r>
            <a:r>
              <a:rPr lang="en-US" dirty="0" smtClean="0">
                <a:latin typeface="Times New Roman"/>
                <a:cs typeface="Times New Roman"/>
              </a:rPr>
              <a:t>-based chemo </a:t>
            </a:r>
            <a:r>
              <a:rPr lang="en-US" dirty="0">
                <a:latin typeface="Times New Roman"/>
                <a:cs typeface="Times New Roman"/>
              </a:rPr>
              <a:t>regimen in patients</a:t>
            </a:r>
            <a:r>
              <a:rPr lang="en-US" dirty="0" smtClean="0">
                <a:latin typeface="Times New Roman"/>
                <a:cs typeface="Times New Roman"/>
              </a:rPr>
              <a:t> in high risk group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942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do we </a:t>
            </a:r>
            <a:r>
              <a:rPr lang="en-US" u="sng" dirty="0" smtClean="0">
                <a:latin typeface="Times New Roman"/>
                <a:cs typeface="Times New Roman"/>
              </a:rPr>
              <a:t>NEED</a:t>
            </a:r>
            <a:r>
              <a:rPr lang="en-US" dirty="0" smtClean="0">
                <a:latin typeface="Times New Roman"/>
                <a:cs typeface="Times New Roman"/>
              </a:rPr>
              <a:t> to know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31" y="2060316"/>
            <a:ext cx="4146791" cy="42827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Be able to identify blasts on CBC diff and peripheral smear</a:t>
            </a:r>
          </a:p>
          <a:p>
            <a:r>
              <a:rPr lang="en-US" sz="2800" dirty="0">
                <a:latin typeface="Times New Roman"/>
                <a:cs typeface="Times New Roman"/>
              </a:rPr>
              <a:t>P</a:t>
            </a:r>
            <a:r>
              <a:rPr lang="en-US" sz="2800" dirty="0" smtClean="0">
                <a:latin typeface="Times New Roman"/>
                <a:cs typeface="Times New Roman"/>
              </a:rPr>
              <a:t>age </a:t>
            </a:r>
            <a:r>
              <a:rPr lang="en-US" sz="2800" dirty="0" err="1" smtClean="0">
                <a:latin typeface="Times New Roman"/>
                <a:cs typeface="Times New Roman"/>
              </a:rPr>
              <a:t>Heme</a:t>
            </a:r>
            <a:r>
              <a:rPr lang="en-US" sz="2800" dirty="0" err="1">
                <a:latin typeface="Times New Roman"/>
                <a:cs typeface="Times New Roman"/>
              </a:rPr>
              <a:t>-</a:t>
            </a:r>
            <a:r>
              <a:rPr lang="en-US" sz="2800" dirty="0" err="1" smtClean="0">
                <a:latin typeface="Times New Roman"/>
                <a:cs typeface="Times New Roman"/>
              </a:rPr>
              <a:t>Onc</a:t>
            </a:r>
            <a:r>
              <a:rPr lang="en-US" sz="2800" dirty="0" smtClean="0">
                <a:latin typeface="Times New Roman"/>
                <a:cs typeface="Times New Roman"/>
              </a:rPr>
              <a:t> service if you have suspicion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Initiate ATRA early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Treat DIC</a:t>
            </a:r>
          </a:p>
          <a:p>
            <a:pPr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920" y="1995526"/>
            <a:ext cx="4943372" cy="3937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58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dirty="0" err="1" smtClean="0"/>
              <a:t>h/o</a:t>
            </a:r>
            <a:r>
              <a:rPr lang="en-US" dirty="0" smtClean="0"/>
              <a:t> breast cancer </a:t>
            </a:r>
            <a:r>
              <a:rPr lang="en-US" dirty="0" err="1" smtClean="0"/>
              <a:t>s/p</a:t>
            </a:r>
            <a:r>
              <a:rPr lang="en-US" dirty="0" smtClean="0"/>
              <a:t> chemo radiation who presents </a:t>
            </a:r>
            <a:r>
              <a:rPr lang="en-US" dirty="0" err="1" smtClean="0"/>
              <a:t>w</a:t>
            </a:r>
            <a:r>
              <a:rPr lang="en-US" dirty="0" smtClean="0"/>
              <a:t>/ 2 weeks of profuse bruising over legs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Seen </a:t>
            </a:r>
            <a:r>
              <a:rPr lang="en-US" dirty="0" smtClean="0"/>
              <a:t>in</a:t>
            </a:r>
            <a:r>
              <a:rPr lang="en-US" dirty="0" smtClean="0"/>
              <a:t> breast clinic</a:t>
            </a:r>
            <a:r>
              <a:rPr lang="en-US" dirty="0" smtClean="0"/>
              <a:t>, and sent to ER acute </a:t>
            </a:r>
            <a:r>
              <a:rPr lang="en-US" dirty="0" err="1" smtClean="0"/>
              <a:t>purpura</a:t>
            </a:r>
            <a:r>
              <a:rPr lang="en-US" dirty="0" smtClean="0"/>
              <a:t>, </a:t>
            </a:r>
            <a:r>
              <a:rPr lang="en-US" dirty="0" err="1" smtClean="0"/>
              <a:t>hemarthrosis</a:t>
            </a:r>
            <a:r>
              <a:rPr lang="en-US" dirty="0" smtClean="0"/>
              <a:t> </a:t>
            </a:r>
            <a:r>
              <a:rPr lang="en-US" dirty="0" smtClean="0"/>
              <a:t>mild </a:t>
            </a:r>
            <a:r>
              <a:rPr lang="en-US" dirty="0" smtClean="0"/>
              <a:t>intermittent headaches.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Reports </a:t>
            </a:r>
            <a:r>
              <a:rPr lang="en-US" dirty="0" smtClean="0"/>
              <a:t>that she noticed spontaneous bruising over BLE for the past week, one episode of bloody phlegm after gargling when she was brushing her teeth.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41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PMHx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Breast </a:t>
            </a:r>
            <a:r>
              <a:rPr lang="en-US" dirty="0" smtClean="0"/>
              <a:t>Cancer: ER/PR positive, HER-2 negative. </a:t>
            </a:r>
            <a:r>
              <a:rPr lang="en-US" dirty="0" err="1" smtClean="0"/>
              <a:t>s/p</a:t>
            </a:r>
            <a:r>
              <a:rPr lang="en-US" dirty="0" smtClean="0"/>
              <a:t> lumpectomy then received </a:t>
            </a:r>
            <a:r>
              <a:rPr lang="en-US" dirty="0" err="1" smtClean="0"/>
              <a:t>Taxotere/Cytoxan</a:t>
            </a:r>
            <a:r>
              <a:rPr lang="en-US" dirty="0" smtClean="0"/>
              <a:t> for 4 cycles, then XRT, then </a:t>
            </a:r>
            <a:r>
              <a:rPr lang="en-US" dirty="0" err="1" smtClean="0"/>
              <a:t>anastrozole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Family </a:t>
            </a:r>
            <a:r>
              <a:rPr lang="en-US" dirty="0" smtClean="0"/>
              <a:t>History: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Cancer </a:t>
            </a:r>
            <a:r>
              <a:rPr lang="en-US" dirty="0" smtClean="0"/>
              <a:t>in her maternal aunt, maternal grandmother, and maternal uncle.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 smtClean="0"/>
              <a:t>History: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Never </a:t>
            </a:r>
            <a:r>
              <a:rPr lang="en-US" dirty="0" smtClean="0"/>
              <a:t>smoked. Occasional </a:t>
            </a:r>
            <a:r>
              <a:rPr lang="en-US" dirty="0" err="1" smtClean="0"/>
              <a:t>EtOH</a:t>
            </a:r>
            <a:r>
              <a:rPr lang="en-US" dirty="0" smtClean="0"/>
              <a:t>, no illicit drug use. Works as a teacher. Did not ask sexual history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Vitals:</a:t>
            </a:r>
            <a:r>
              <a:rPr lang="en-US" sz="1600" dirty="0" smtClean="0"/>
              <a:t>  38.1, 99, 100/65, 93%ra</a:t>
            </a:r>
          </a:p>
          <a:p>
            <a:r>
              <a:rPr lang="en-US" sz="1600" dirty="0" smtClean="0"/>
              <a:t>Constitutional: She is oriented to person, place, and time. She appears well-developed and well-nourished. She appears distressed. </a:t>
            </a:r>
          </a:p>
          <a:p>
            <a:r>
              <a:rPr lang="en-US" sz="1600" dirty="0" smtClean="0"/>
              <a:t>Head: </a:t>
            </a:r>
            <a:r>
              <a:rPr lang="en-US" sz="1600" dirty="0" err="1" smtClean="0"/>
              <a:t>Normocephalic</a:t>
            </a:r>
            <a:r>
              <a:rPr lang="en-US" sz="1600" dirty="0" smtClean="0"/>
              <a:t> and </a:t>
            </a:r>
            <a:r>
              <a:rPr lang="en-US" sz="1600" dirty="0" err="1" smtClean="0"/>
              <a:t>atraumatic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Eyes: Conjunctivae are normal. Pupils are equal, round, and reactive to light. No </a:t>
            </a:r>
            <a:r>
              <a:rPr lang="en-US" sz="1600" dirty="0" err="1" smtClean="0"/>
              <a:t>scleral</a:t>
            </a:r>
            <a:r>
              <a:rPr lang="en-US" sz="1600" dirty="0" smtClean="0"/>
              <a:t> </a:t>
            </a:r>
            <a:r>
              <a:rPr lang="en-US" sz="1600" dirty="0" err="1" smtClean="0"/>
              <a:t>icterus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Neck: Normal range of motion. Neck supple. No JVD present. </a:t>
            </a:r>
          </a:p>
          <a:p>
            <a:r>
              <a:rPr lang="en-US" sz="1600" dirty="0" smtClean="0"/>
              <a:t>Cardiovascular: Normal rate, regular rhythm and normal heart sounds. Exam reveals no gallop and no friction rub. </a:t>
            </a:r>
          </a:p>
          <a:p>
            <a:r>
              <a:rPr lang="en-US" sz="1600" dirty="0" smtClean="0"/>
              <a:t>No murmur heard. </a:t>
            </a:r>
          </a:p>
          <a:p>
            <a:r>
              <a:rPr lang="en-US" sz="1600" dirty="0" smtClean="0"/>
              <a:t>Pulmonary/Chest: Effort normal and breath sounds normal. No respiratory distress. </a:t>
            </a:r>
          </a:p>
          <a:p>
            <a:r>
              <a:rPr lang="en-US" sz="1600" dirty="0" smtClean="0"/>
              <a:t>Abdominal: Soft. There is no tenderness. There is no rebound and no guarding. </a:t>
            </a:r>
            <a:br>
              <a:rPr lang="en-US" sz="1600" dirty="0" smtClean="0"/>
            </a:br>
            <a:r>
              <a:rPr lang="en-US" sz="1600" dirty="0" smtClean="0"/>
              <a:t>Musculoskeletal: Normal range of motion. She exhibits no edema or tenderness. </a:t>
            </a:r>
            <a:br>
              <a:rPr lang="en-US" sz="1600" dirty="0" smtClean="0"/>
            </a:br>
            <a:r>
              <a:rPr lang="en-US" sz="1600" dirty="0" smtClean="0"/>
              <a:t>She has no cervical </a:t>
            </a:r>
            <a:r>
              <a:rPr lang="en-US" sz="1600" dirty="0" err="1" smtClean="0"/>
              <a:t>adenopathy</a:t>
            </a:r>
            <a:r>
              <a:rPr lang="en-US" sz="1600" dirty="0" smtClean="0"/>
              <a:t>. </a:t>
            </a:r>
            <a:br>
              <a:rPr lang="en-US" sz="1600" dirty="0" smtClean="0"/>
            </a:br>
            <a:r>
              <a:rPr lang="en-US" sz="1600" dirty="0" smtClean="0"/>
              <a:t>Neurological: She is alert and oriented to person, place, and time. No cranial nerve deficits. </a:t>
            </a:r>
          </a:p>
          <a:p>
            <a:r>
              <a:rPr lang="en-US" sz="1600" dirty="0" smtClean="0"/>
              <a:t>Skin: Skin is warm and dry. She is not diaphoretic. </a:t>
            </a:r>
            <a:r>
              <a:rPr lang="en-US" sz="1600" b="1" dirty="0" smtClean="0"/>
              <a:t>Diffuse palpable </a:t>
            </a:r>
            <a:r>
              <a:rPr lang="en-US" sz="1600" b="1" dirty="0" err="1" smtClean="0"/>
              <a:t>purpura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ecchymoses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Psychiatric: She has a normal mood and affect. Her behavior is normal. Judgment and thought content normal.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8463" y="310991"/>
            <a:ext cx="8811933" cy="6245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463" y="310991"/>
            <a:ext cx="4898398" cy="2276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384"/>
            <a:ext cx="7719755" cy="5656259"/>
          </a:xfrm>
        </p:spPr>
        <p:txBody>
          <a:bodyPr>
            <a:noAutofit/>
          </a:bodyPr>
          <a:lstStyle/>
          <a:p>
            <a:r>
              <a:rPr lang="en-US" sz="1200" dirty="0" smtClean="0"/>
              <a:t>CBC: 12&gt;9.3/27&lt;15</a:t>
            </a:r>
          </a:p>
          <a:p>
            <a:r>
              <a:rPr lang="en-US" sz="1200" dirty="0" smtClean="0"/>
              <a:t>MCV 99</a:t>
            </a:r>
            <a:endParaRPr lang="en-US" sz="1200" dirty="0" smtClean="0"/>
          </a:p>
          <a:p>
            <a:r>
              <a:rPr lang="en-US" sz="1200" dirty="0" smtClean="0"/>
              <a:t>RDW </a:t>
            </a:r>
            <a:r>
              <a:rPr lang="en-US" sz="1200" dirty="0" smtClean="0"/>
              <a:t>50</a:t>
            </a:r>
          </a:p>
          <a:p>
            <a:r>
              <a:rPr lang="en-US" sz="1200" dirty="0" err="1" smtClean="0"/>
              <a:t>Promyelocytes</a:t>
            </a:r>
            <a:r>
              <a:rPr lang="en-US" sz="1200" dirty="0" smtClean="0"/>
              <a:t>: 13% (H)</a:t>
            </a:r>
          </a:p>
          <a:p>
            <a:r>
              <a:rPr lang="en-US" sz="1200" dirty="0" smtClean="0"/>
              <a:t>Segmented </a:t>
            </a:r>
            <a:r>
              <a:rPr lang="en-US" sz="1200" dirty="0" err="1" smtClean="0"/>
              <a:t>Neutrophils</a:t>
            </a:r>
            <a:r>
              <a:rPr lang="en-US" sz="1200" dirty="0" smtClean="0"/>
              <a:t>: 1% (L)</a:t>
            </a:r>
          </a:p>
          <a:p>
            <a:r>
              <a:rPr lang="en-US" sz="1200" dirty="0" smtClean="0"/>
              <a:t>Lymphocytes: 28% (</a:t>
            </a:r>
            <a:r>
              <a:rPr lang="en-US" sz="1200" dirty="0" err="1" smtClean="0"/>
              <a:t>nl</a:t>
            </a:r>
            <a:r>
              <a:rPr lang="en-US" sz="1200" dirty="0" smtClean="0"/>
              <a:t>)</a:t>
            </a:r>
          </a:p>
          <a:p>
            <a:r>
              <a:rPr lang="en-US" sz="1200" dirty="0" err="1" smtClean="0"/>
              <a:t>Monocytes</a:t>
            </a:r>
            <a:r>
              <a:rPr lang="en-US" sz="1200" dirty="0" smtClean="0"/>
              <a:t> 1% (L)</a:t>
            </a:r>
          </a:p>
          <a:p>
            <a:r>
              <a:rPr lang="en-US" sz="1200" dirty="0" smtClean="0"/>
              <a:t>Blast cell 64% (HH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PT: 13.4 (H)</a:t>
            </a:r>
          </a:p>
          <a:p>
            <a:r>
              <a:rPr lang="en-US" sz="1200" dirty="0" smtClean="0"/>
              <a:t>INR: 1.3 (H)</a:t>
            </a:r>
          </a:p>
          <a:p>
            <a:r>
              <a:rPr lang="en-US" sz="1200" dirty="0" err="1" smtClean="0"/>
              <a:t>aPTT</a:t>
            </a:r>
            <a:r>
              <a:rPr lang="en-US" sz="1200" dirty="0" smtClean="0"/>
              <a:t>: 24</a:t>
            </a:r>
          </a:p>
          <a:p>
            <a:r>
              <a:rPr lang="en-US" sz="1200" dirty="0" smtClean="0"/>
              <a:t>Fibrinogen: 97 (L)</a:t>
            </a:r>
          </a:p>
          <a:p>
            <a:r>
              <a:rPr lang="en-US" sz="1200" dirty="0" smtClean="0"/>
              <a:t>D-</a:t>
            </a:r>
            <a:r>
              <a:rPr lang="en-US" sz="1200" dirty="0" err="1" smtClean="0"/>
              <a:t>dimer</a:t>
            </a:r>
            <a:r>
              <a:rPr lang="en-US" sz="1200" dirty="0" smtClean="0"/>
              <a:t>: 4900 (H)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137/4.2/98/27/13/0.98&lt;</a:t>
            </a:r>
            <a:r>
              <a:rPr lang="en-US" sz="1200" b="1" dirty="0" smtClean="0"/>
              <a:t>106</a:t>
            </a:r>
            <a:endParaRPr lang="en-US" sz="1200" dirty="0" smtClean="0"/>
          </a:p>
          <a:p>
            <a:r>
              <a:rPr lang="en-US" sz="1200" dirty="0" smtClean="0"/>
              <a:t>Ca: 9.8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LFT: </a:t>
            </a:r>
            <a:r>
              <a:rPr lang="en-US" sz="1200" dirty="0" err="1" smtClean="0"/>
              <a:t>wnl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Uric acid: 5.1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Blood </a:t>
            </a:r>
            <a:r>
              <a:rPr lang="en-US" sz="1200" dirty="0" err="1" smtClean="0"/>
              <a:t>Cx</a:t>
            </a:r>
            <a:r>
              <a:rPr lang="en-US" sz="1200" dirty="0" smtClean="0"/>
              <a:t>: </a:t>
            </a:r>
            <a:r>
              <a:rPr lang="en-US" sz="1200" dirty="0" smtClean="0"/>
              <a:t>Negative</a:t>
            </a: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UA: 3+ Blood</a:t>
            </a: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1141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CXR 6/12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Left </a:t>
            </a:r>
            <a:r>
              <a:rPr lang="en-US" dirty="0" smtClean="0"/>
              <a:t>internal jugular central venous catheter with the tip terminating at the </a:t>
            </a:r>
            <a:r>
              <a:rPr lang="en-US" dirty="0" err="1" smtClean="0"/>
              <a:t>cavoatrial</a:t>
            </a:r>
            <a:r>
              <a:rPr lang="en-US" dirty="0" smtClean="0"/>
              <a:t> junction. No </a:t>
            </a:r>
            <a:r>
              <a:rPr lang="en-US" dirty="0" err="1" smtClean="0"/>
              <a:t>pneumothorax</a:t>
            </a:r>
            <a:r>
              <a:rPr lang="en-US" dirty="0" smtClean="0"/>
              <a:t> or pleural effusion. The lungs are clear. Current </a:t>
            </a:r>
            <a:r>
              <a:rPr lang="en-US" dirty="0" err="1" smtClean="0"/>
              <a:t>mediastinal</a:t>
            </a:r>
            <a:r>
              <a:rPr lang="en-US" dirty="0" smtClean="0"/>
              <a:t> silhouette within normal limits. Visualized osseous structures grossly normal</a:t>
            </a:r>
            <a:r>
              <a:rPr lang="en-US" dirty="0" smtClean="0"/>
              <a:t>. 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CT brain 6/12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Acute </a:t>
            </a:r>
            <a:r>
              <a:rPr lang="en-US" dirty="0" smtClean="0"/>
              <a:t>subarachnoid bleeding, most evident along the right </a:t>
            </a:r>
            <a:r>
              <a:rPr lang="en-US" dirty="0" err="1" smtClean="0"/>
              <a:t>intraparietal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Additional </a:t>
            </a:r>
            <a:r>
              <a:rPr lang="en-US" dirty="0" smtClean="0"/>
              <a:t>note is made of a nonspecific tiny </a:t>
            </a:r>
            <a:r>
              <a:rPr lang="en-US" dirty="0" err="1" smtClean="0"/>
              <a:t>hyperattenuating</a:t>
            </a:r>
            <a:r>
              <a:rPr lang="en-US" dirty="0" smtClean="0"/>
              <a:t> focus along the right </a:t>
            </a:r>
            <a:r>
              <a:rPr lang="en-US" dirty="0" err="1" smtClean="0"/>
              <a:t>supraclinoid</a:t>
            </a:r>
            <a:r>
              <a:rPr lang="en-US" dirty="0" smtClean="0"/>
              <a:t> internal carotid artery likely representing a focal calcification; less likely tiny aneurysm.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CT brain 6/13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significant interval change. </a:t>
            </a:r>
            <a:r>
              <a:rPr lang="en-US" dirty="0" err="1" smtClean="0"/>
              <a:t>Redemonstration</a:t>
            </a:r>
            <a:r>
              <a:rPr lang="en-US" dirty="0" smtClean="0"/>
              <a:t> of subarachnoid bleeding, most evident along the right </a:t>
            </a:r>
            <a:r>
              <a:rPr lang="en-US" dirty="0" err="1" smtClean="0"/>
              <a:t>intraparietal</a:t>
            </a:r>
            <a:r>
              <a:rPr lang="en-US" dirty="0" smtClean="0"/>
              <a:t> </a:t>
            </a:r>
            <a:r>
              <a:rPr lang="en-US" dirty="0" err="1" smtClean="0"/>
              <a:t>sulcus</a:t>
            </a:r>
            <a:r>
              <a:rPr lang="en-US" dirty="0" smtClean="0"/>
              <a:t>. Additional note is made of a nonspecific tiny </a:t>
            </a:r>
            <a:r>
              <a:rPr lang="en-US" dirty="0" err="1" smtClean="0"/>
              <a:t>hyperattenuating</a:t>
            </a:r>
            <a:r>
              <a:rPr lang="en-US" dirty="0" smtClean="0"/>
              <a:t> focus along the right </a:t>
            </a:r>
            <a:r>
              <a:rPr lang="en-US" dirty="0" err="1" smtClean="0"/>
              <a:t>supraclinoid</a:t>
            </a:r>
            <a:r>
              <a:rPr lang="en-US" dirty="0" smtClean="0"/>
              <a:t> internal carotid artery likely representing a focal calcification; less likely tiny aneurysm.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Pathology Report:  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promyelocytic</a:t>
            </a:r>
            <a:r>
              <a:rPr lang="en-US" dirty="0" smtClean="0"/>
              <a:t> leukemia with t(15;17)(q22;q12); PML-RARA, involving &gt;95% of marrow </a:t>
            </a:r>
            <a:r>
              <a:rPr lang="en-US" dirty="0" err="1" smtClean="0"/>
              <a:t>cellularity</a:t>
            </a:r>
            <a:r>
              <a:rPr lang="en-US" dirty="0" smtClean="0"/>
              <a:t>. Flow </a:t>
            </a:r>
            <a:r>
              <a:rPr lang="en-US" dirty="0" err="1" smtClean="0"/>
              <a:t>cytometry</a:t>
            </a:r>
            <a:r>
              <a:rPr lang="en-US" dirty="0" smtClean="0"/>
              <a:t> demonstrates excess abnormal </a:t>
            </a:r>
            <a:r>
              <a:rPr lang="en-US" dirty="0" err="1" smtClean="0"/>
              <a:t>myeloblasts</a:t>
            </a:r>
            <a:r>
              <a:rPr lang="en-US" dirty="0" smtClean="0"/>
              <a:t> (76%) with aberrant expression of CD2 and CD7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37" y="47944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Initial Stabilization and Plan:</a:t>
            </a:r>
          </a:p>
          <a:p>
            <a:pPr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Tretinoin</a:t>
            </a:r>
            <a:r>
              <a:rPr lang="en-US" sz="1600" dirty="0" smtClean="0"/>
              <a:t> 40 mg BID</a:t>
            </a:r>
          </a:p>
          <a:p>
            <a:pPr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Dex</a:t>
            </a:r>
            <a:r>
              <a:rPr lang="en-US" sz="1600" dirty="0" smtClean="0"/>
              <a:t> 10mg daily to prevent differentiation syndrome</a:t>
            </a:r>
          </a:p>
          <a:p>
            <a:pPr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Idarubicin</a:t>
            </a:r>
            <a:r>
              <a:rPr lang="en-US" sz="1600" dirty="0" smtClean="0"/>
              <a:t> 12 mg/m2 q48h </a:t>
            </a:r>
            <a:r>
              <a:rPr lang="en-US" sz="1600" dirty="0" err="1" smtClean="0"/>
              <a:t>x</a:t>
            </a:r>
            <a:r>
              <a:rPr lang="en-US" sz="1600" dirty="0" smtClean="0"/>
              <a:t> 4 doses, start after echo is done</a:t>
            </a:r>
          </a:p>
          <a:p>
            <a:pPr>
              <a:buNone/>
            </a:pPr>
            <a:r>
              <a:rPr lang="en-US" sz="1600" dirty="0" smtClean="0"/>
              <a:t>- IV fluids with regimen: D5 1/2 NS @ 100 cc/hr </a:t>
            </a:r>
            <a:r>
              <a:rPr lang="en-US" sz="1600" dirty="0" err="1" smtClean="0"/>
              <a:t>x</a:t>
            </a:r>
            <a:r>
              <a:rPr lang="en-US" sz="1600" dirty="0" smtClean="0"/>
              <a:t> 7 days</a:t>
            </a:r>
          </a:p>
          <a:p>
            <a:pPr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Antinausea</a:t>
            </a:r>
            <a:r>
              <a:rPr lang="en-US" sz="1600" dirty="0" smtClean="0"/>
              <a:t> prophylaxis with </a:t>
            </a:r>
            <a:r>
              <a:rPr lang="en-US" sz="1600" dirty="0" err="1" smtClean="0"/>
              <a:t>ondansetron</a:t>
            </a:r>
            <a:r>
              <a:rPr lang="en-US" sz="1600" dirty="0" smtClean="0"/>
              <a:t> 12 mg IV q48 </a:t>
            </a:r>
            <a:r>
              <a:rPr lang="en-US" sz="1600" dirty="0" err="1" smtClean="0"/>
              <a:t>x</a:t>
            </a:r>
            <a:r>
              <a:rPr lang="en-US" sz="1600" dirty="0" smtClean="0"/>
              <a:t> 4 doses, 8 mg PO q8h IV </a:t>
            </a:r>
            <a:r>
              <a:rPr lang="en-US" sz="1600" dirty="0" err="1" smtClean="0"/>
              <a:t>prn</a:t>
            </a:r>
            <a:r>
              <a:rPr lang="en-US" sz="1600" dirty="0" smtClean="0"/>
              <a:t>, </a:t>
            </a:r>
            <a:r>
              <a:rPr lang="en-US" sz="1600" dirty="0" err="1" smtClean="0"/>
              <a:t>prochlorperazine</a:t>
            </a:r>
            <a:r>
              <a:rPr lang="en-US" sz="1600" dirty="0" smtClean="0"/>
              <a:t> PRN.</a:t>
            </a:r>
          </a:p>
          <a:p>
            <a:pPr>
              <a:buNone/>
            </a:pPr>
            <a:r>
              <a:rPr lang="en-US" sz="1600" dirty="0" smtClean="0"/>
              <a:t>- For DIC: Keep platelets &gt;100,000, fibrinogen &gt; 150 by transfusing cryoprecipitate, check CBC, </a:t>
            </a:r>
            <a:r>
              <a:rPr lang="en-US" sz="1600" dirty="0" err="1" smtClean="0"/>
              <a:t>coags</a:t>
            </a:r>
            <a:r>
              <a:rPr lang="en-US" sz="1600" dirty="0" smtClean="0"/>
              <a:t>, fibrinogen </a:t>
            </a:r>
            <a:r>
              <a:rPr lang="en-US" sz="1600" dirty="0" smtClean="0"/>
              <a:t>q6h</a:t>
            </a:r>
          </a:p>
          <a:p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HOSPITAL COURSE:</a:t>
            </a: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# High-Risk APL requiring treatment with ATRA and </a:t>
            </a:r>
            <a:r>
              <a:rPr lang="en-US" sz="1600" b="1" dirty="0" err="1" smtClean="0"/>
              <a:t>Idarubicin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b="1" dirty="0" smtClean="0"/>
              <a:t>Day 27 (7/9)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- Regimen: </a:t>
            </a:r>
            <a:r>
              <a:rPr lang="en-US" sz="1600" dirty="0" err="1" smtClean="0"/>
              <a:t>Tretinoin</a:t>
            </a:r>
            <a:r>
              <a:rPr lang="en-US" sz="1600" dirty="0" smtClean="0"/>
              <a:t> 40mg BID (6/13- ), </a:t>
            </a:r>
            <a:r>
              <a:rPr lang="en-US" sz="1600" dirty="0" err="1" smtClean="0"/>
              <a:t>s/p</a:t>
            </a:r>
            <a:r>
              <a:rPr lang="en-US" sz="1600" dirty="0" smtClean="0"/>
              <a:t> </a:t>
            </a:r>
            <a:r>
              <a:rPr lang="en-US" sz="1600" dirty="0" err="1" smtClean="0"/>
              <a:t>Idarubicin</a:t>
            </a:r>
            <a:r>
              <a:rPr lang="en-US" sz="1600" dirty="0" smtClean="0"/>
              <a:t> 12 mg/m2 q48h </a:t>
            </a:r>
            <a:r>
              <a:rPr lang="en-US" sz="1600" dirty="0" err="1" smtClean="0"/>
              <a:t>x</a:t>
            </a:r>
            <a:r>
              <a:rPr lang="en-US" sz="1600" dirty="0" smtClean="0"/>
              <a:t> 4 doses (6/15, 6/17, 6/19, 6/21)</a:t>
            </a:r>
          </a:p>
          <a:p>
            <a:pPr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Dex</a:t>
            </a:r>
            <a:r>
              <a:rPr lang="en-US" sz="1600" dirty="0" smtClean="0"/>
              <a:t> 10mg daily to prevent differentiation syndrome--slowly wean to 8mg iv daily--&gt; 6mg iv daily (6/21) -&gt; 4mg (6/23)- &gt; 2mg (6/28)-&gt; 1mg (7/2) -&gt; 1mg QOD (7/7) for one more week.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b="1" dirty="0" smtClean="0"/>
              <a:t># Febrile </a:t>
            </a:r>
            <a:r>
              <a:rPr lang="en-US" sz="1600" b="1" dirty="0" err="1" smtClean="0"/>
              <a:t>Neutropenia</a:t>
            </a:r>
            <a:r>
              <a:rPr lang="en-US" sz="1600" b="1" dirty="0" smtClean="0"/>
              <a:t> with Urine VRE and subsequent urine culture with no growth (7/2)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- Blood </a:t>
            </a:r>
            <a:r>
              <a:rPr lang="en-US" sz="1600" dirty="0" err="1" smtClean="0"/>
              <a:t>Cx</a:t>
            </a:r>
            <a:r>
              <a:rPr lang="en-US" sz="1600" dirty="0" smtClean="0"/>
              <a:t> NTD (7/2)</a:t>
            </a:r>
          </a:p>
          <a:p>
            <a:pPr>
              <a:buNone/>
            </a:pPr>
            <a:r>
              <a:rPr lang="en-US" sz="1600" dirty="0" smtClean="0"/>
              <a:t>- IJ CVC removed (7/1), will place a PAC or PICC line later on </a:t>
            </a:r>
          </a:p>
          <a:p>
            <a:pPr>
              <a:buNone/>
            </a:pPr>
            <a:r>
              <a:rPr lang="en-US" sz="1600" dirty="0" smtClean="0"/>
              <a:t>- </a:t>
            </a:r>
            <a:r>
              <a:rPr lang="en-US" sz="1600" dirty="0" err="1" smtClean="0"/>
              <a:t>s/p</a:t>
            </a:r>
            <a:r>
              <a:rPr lang="en-US" sz="1600" dirty="0" smtClean="0"/>
              <a:t> </a:t>
            </a:r>
            <a:r>
              <a:rPr lang="en-US" sz="1600" dirty="0" err="1" smtClean="0"/>
              <a:t>Caspofungin</a:t>
            </a:r>
            <a:r>
              <a:rPr lang="en-US" sz="1600" dirty="0" smtClean="0"/>
              <a:t> (7/1-7/7 ) </a:t>
            </a:r>
          </a:p>
          <a:p>
            <a:pPr>
              <a:buNone/>
            </a:pPr>
            <a:r>
              <a:rPr lang="en-US" sz="1600" dirty="0" smtClean="0"/>
              <a:t>- Antibiotics: </a:t>
            </a:r>
            <a:r>
              <a:rPr lang="en-US" sz="1600" dirty="0" err="1" smtClean="0"/>
              <a:t>Meropenem</a:t>
            </a:r>
            <a:r>
              <a:rPr lang="en-US" sz="1600" dirty="0" smtClean="0"/>
              <a:t> -&gt; </a:t>
            </a:r>
            <a:r>
              <a:rPr lang="en-US" sz="1600" dirty="0" err="1" smtClean="0"/>
              <a:t>Levaquin</a:t>
            </a:r>
            <a:r>
              <a:rPr lang="en-US" sz="1600" dirty="0" smtClean="0"/>
              <a:t>, </a:t>
            </a:r>
            <a:r>
              <a:rPr lang="en-US" sz="1600" dirty="0" err="1" smtClean="0"/>
              <a:t>Linezolid</a:t>
            </a:r>
            <a:r>
              <a:rPr lang="en-US" sz="1600" dirty="0" smtClean="0"/>
              <a:t> (6/28- ) for urine </a:t>
            </a:r>
            <a:r>
              <a:rPr lang="en-US" sz="1600" dirty="0" err="1" smtClean="0"/>
              <a:t>cx</a:t>
            </a:r>
            <a:r>
              <a:rPr lang="en-US" sz="1600" dirty="0" smtClean="0"/>
              <a:t> + VRE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1586</Words>
  <Application>Microsoft Macintosh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Morning Report</vt:lpstr>
      <vt:lpstr>Presentation </vt:lpstr>
      <vt:lpstr>Slide 3</vt:lpstr>
      <vt:lpstr>Exam </vt:lpstr>
      <vt:lpstr>Slide 5</vt:lpstr>
      <vt:lpstr>Slide 6</vt:lpstr>
      <vt:lpstr>Slide 7</vt:lpstr>
      <vt:lpstr>Path Reports</vt:lpstr>
      <vt:lpstr>Slide 9</vt:lpstr>
      <vt:lpstr>Acute Promyelocytic Anemia A Brief History</vt:lpstr>
      <vt:lpstr>Slide 11</vt:lpstr>
      <vt:lpstr>Slide 12</vt:lpstr>
      <vt:lpstr>History Continued</vt:lpstr>
      <vt:lpstr>Slide 14</vt:lpstr>
      <vt:lpstr>Epidemiology</vt:lpstr>
      <vt:lpstr>Molecular Biology  </vt:lpstr>
      <vt:lpstr>Clinical Features</vt:lpstr>
      <vt:lpstr>Prognosis and Treatment </vt:lpstr>
      <vt:lpstr>What do we NEED to know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Morning Report 7/17/15</dc:title>
  <dc:creator>John Hollowed</dc:creator>
  <cp:lastModifiedBy>John Hollowed</cp:lastModifiedBy>
  <cp:revision>11</cp:revision>
  <dcterms:created xsi:type="dcterms:W3CDTF">2017-05-19T05:26:24Z</dcterms:created>
  <dcterms:modified xsi:type="dcterms:W3CDTF">2017-05-19T05:45:02Z</dcterms:modified>
</cp:coreProperties>
</file>