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7" r:id="rId4"/>
    <p:sldId id="272" r:id="rId5"/>
    <p:sldId id="258" r:id="rId6"/>
    <p:sldId id="273" r:id="rId7"/>
    <p:sldId id="259" r:id="rId8"/>
    <p:sldId id="260" r:id="rId9"/>
    <p:sldId id="264" r:id="rId10"/>
    <p:sldId id="261" r:id="rId11"/>
    <p:sldId id="262" r:id="rId12"/>
    <p:sldId id="266" r:id="rId13"/>
    <p:sldId id="265" r:id="rId14"/>
    <p:sldId id="267" r:id="rId15"/>
    <p:sldId id="263" r:id="rId16"/>
    <p:sldId id="268" r:id="rId17"/>
    <p:sldId id="269"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885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4101E267-5E77-4390-B5E1-85F0D60F1ED5}" type="datetimeFigureOut">
              <a:rPr lang="en-US" smtClean="0"/>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3132171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3151849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11428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316114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10767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726905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35493064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32257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668529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1E267-5E77-4390-B5E1-85F0D60F1ED5}"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218414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01E267-5E77-4390-B5E1-85F0D60F1ED5}"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4086783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01E267-5E77-4390-B5E1-85F0D60F1ED5}" type="datetimeFigureOut">
              <a:rPr lang="en-US" smtClean="0"/>
              <a:t>5/9/2017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1089469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101E267-5E77-4390-B5E1-85F0D60F1ED5}" type="datetimeFigureOut">
              <a:rPr lang="en-US" smtClean="0"/>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130895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1E267-5E77-4390-B5E1-85F0D60F1ED5}" type="datetimeFigureOut">
              <a:rPr lang="en-US" smtClean="0"/>
              <a:t>5/9/2017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3450081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1E267-5E77-4390-B5E1-85F0D60F1ED5}"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181505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1E267-5E77-4390-B5E1-85F0D60F1ED5}"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D69C6-197F-42CF-8D9A-FA097C60B228}" type="slidenum">
              <a:rPr lang="en-US" smtClean="0"/>
              <a:t>‹#›</a:t>
            </a:fld>
            <a:endParaRPr lang="en-US"/>
          </a:p>
        </p:txBody>
      </p:sp>
    </p:spTree>
    <p:extLst>
      <p:ext uri="{BB962C8B-B14F-4D97-AF65-F5344CB8AC3E}">
        <p14:creationId xmlns:p14="http://schemas.microsoft.com/office/powerpoint/2010/main" val="1144667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101E267-5E77-4390-B5E1-85F0D60F1ED5}" type="datetimeFigureOut">
              <a:rPr lang="en-US" smtClean="0"/>
              <a:t>5/9/2017</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5ED69C6-197F-42CF-8D9A-FA097C60B228}" type="slidenum">
              <a:rPr lang="en-US" smtClean="0"/>
              <a:t>‹#›</a:t>
            </a:fld>
            <a:endParaRPr lang="en-US"/>
          </a:p>
        </p:txBody>
      </p:sp>
    </p:spTree>
    <p:extLst>
      <p:ext uri="{BB962C8B-B14F-4D97-AF65-F5344CB8AC3E}">
        <p14:creationId xmlns:p14="http://schemas.microsoft.com/office/powerpoint/2010/main" val="41493822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video" Target="https://www.youtube.com/embed/BCB-1jH9Y34" TargetMode="External"/><Relationship Id="rId1" Type="http://schemas.openxmlformats.org/officeDocument/2006/relationships/video" Target="https://www.youtube.com/embed/e8HtTb0Vk_o" TargetMode="External"/><Relationship Id="rId5" Type="http://schemas.openxmlformats.org/officeDocument/2006/relationships/image" Target="../media/image5.jpe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video" Target="https://www.youtube.com/embed/BJjXqKa4cbE" TargetMode="External"/><Relationship Id="rId1" Type="http://schemas.openxmlformats.org/officeDocument/2006/relationships/video" Target="https://www.youtube.com/embed/biwHFGULa78" TargetMode="External"/><Relationship Id="rId5" Type="http://schemas.openxmlformats.org/officeDocument/2006/relationships/image" Target="../media/image7.jpeg"/><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5.xml"/><Relationship Id="rId1" Type="http://schemas.openxmlformats.org/officeDocument/2006/relationships/video" Target="https://www.youtube.com/embed/ZkM-1MLn0_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Morning Report</a:t>
            </a:r>
          </a:p>
        </p:txBody>
      </p:sp>
      <p:sp>
        <p:nvSpPr>
          <p:cNvPr id="3" name="Subtitle 2"/>
          <p:cNvSpPr>
            <a:spLocks noGrp="1"/>
          </p:cNvSpPr>
          <p:nvPr>
            <p:ph type="subTitle" idx="1"/>
          </p:nvPr>
        </p:nvSpPr>
        <p:spPr/>
        <p:txBody>
          <a:bodyPr/>
          <a:lstStyle/>
          <a:p>
            <a:r>
              <a:rPr lang="en-US" dirty="0" smtClean="0"/>
              <a:t>Liza Buchbinder</a:t>
            </a:r>
          </a:p>
          <a:p>
            <a:r>
              <a:rPr lang="en-US" dirty="0" smtClean="0"/>
              <a:t>UCLA Oliveview </a:t>
            </a:r>
          </a:p>
          <a:p>
            <a:r>
              <a:rPr lang="en-US" dirty="0" smtClean="0"/>
              <a:t>May 9, 2017</a:t>
            </a:r>
            <a:endParaRPr lang="en-US" dirty="0"/>
          </a:p>
        </p:txBody>
      </p:sp>
    </p:spTree>
    <p:extLst>
      <p:ext uri="{BB962C8B-B14F-4D97-AF65-F5344CB8AC3E}">
        <p14:creationId xmlns:p14="http://schemas.microsoft.com/office/powerpoint/2010/main" val="3568471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Huntington’s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Chorea = random, non-repetitive flowing dancelike movements</a:t>
            </a:r>
          </a:p>
          <a:p>
            <a:r>
              <a:rPr lang="en-US" dirty="0" smtClean="0"/>
              <a:t>Etiology: Autosomal dominant; Drug induced (antipsychotics, estrogen containing); Endocrine (thyrotoxicosis, hyperglycemia); pregnancy (chorea gravidarum); streptococcal infection (Sydenham chorea); autoimmune (SLE, APLS); neurodegenerative d/o of basal ganglia.</a:t>
            </a:r>
          </a:p>
          <a:p>
            <a:r>
              <a:rPr lang="en-US" dirty="0" smtClean="0">
                <a:effectLst/>
              </a:rPr>
              <a:t>Most common neurodegenerative cause of generalized chorea </a:t>
            </a:r>
          </a:p>
          <a:p>
            <a:r>
              <a:rPr lang="en-US" dirty="0" smtClean="0">
                <a:effectLst/>
              </a:rPr>
              <a:t>Associated w/ parkinsonism, impulsiveness, psychiatric disorders, and dementia.</a:t>
            </a:r>
          </a:p>
          <a:p>
            <a:r>
              <a:rPr lang="en-US" dirty="0" smtClean="0">
                <a:effectLst/>
              </a:rPr>
              <a:t>Expression from the length of a repeat section (trinucleotide repeat CAG) on chromosome 4 (i.e. the </a:t>
            </a:r>
            <a:r>
              <a:rPr lang="en-US" i="1" dirty="0" smtClean="0">
                <a:effectLst/>
              </a:rPr>
              <a:t>huntingtin</a:t>
            </a:r>
            <a:r>
              <a:rPr lang="en-US" dirty="0" smtClean="0">
                <a:effectLst/>
              </a:rPr>
              <a:t> gene)</a:t>
            </a:r>
          </a:p>
          <a:p>
            <a:pPr lvl="1"/>
            <a:r>
              <a:rPr lang="en-US" dirty="0" smtClean="0"/>
              <a:t>&lt;26 repeats = normal</a:t>
            </a:r>
          </a:p>
          <a:p>
            <a:pPr lvl="1"/>
            <a:r>
              <a:rPr lang="en-US" dirty="0" smtClean="0"/>
              <a:t>27 to 35 repeats = intermediate allele or normal allele w/ potential meitotic instability</a:t>
            </a:r>
          </a:p>
          <a:p>
            <a:pPr lvl="1"/>
            <a:r>
              <a:rPr lang="en-US" dirty="0" smtClean="0"/>
              <a:t>36 to 39 repeats = HD allele with reduced penetrance</a:t>
            </a:r>
          </a:p>
          <a:p>
            <a:pPr lvl="1"/>
            <a:r>
              <a:rPr lang="en-US" dirty="0" smtClean="0"/>
              <a:t>&gt;39 repeats = HD allele w/ full penetrance</a:t>
            </a:r>
          </a:p>
          <a:p>
            <a:r>
              <a:rPr lang="en-US" dirty="0" smtClean="0"/>
              <a:t>Treatment is symptomatic</a:t>
            </a:r>
          </a:p>
        </p:txBody>
      </p:sp>
    </p:spTree>
    <p:extLst>
      <p:ext uri="{BB962C8B-B14F-4D97-AF65-F5344CB8AC3E}">
        <p14:creationId xmlns:p14="http://schemas.microsoft.com/office/powerpoint/2010/main" val="437790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Tremor</a:t>
            </a:r>
            <a:endParaRPr lang="en-US" dirty="0"/>
          </a:p>
        </p:txBody>
      </p:sp>
      <p:sp>
        <p:nvSpPr>
          <p:cNvPr id="3" name="Content Placeholder 2"/>
          <p:cNvSpPr>
            <a:spLocks noGrp="1"/>
          </p:cNvSpPr>
          <p:nvPr>
            <p:ph idx="1"/>
          </p:nvPr>
        </p:nvSpPr>
        <p:spPr/>
        <p:txBody>
          <a:bodyPr>
            <a:normAutofit fontScale="77500" lnSpcReduction="20000"/>
          </a:bodyPr>
          <a:lstStyle/>
          <a:p>
            <a:r>
              <a:rPr lang="en-US" sz="1600" dirty="0" smtClean="0">
                <a:effectLst/>
              </a:rPr>
              <a:t>Essential tremor: bilateral upper extremity postural and action tremor. Improves with alcohol, onset late adolescent or middle age, slow progression. 50% + family history. Only small percentage have progressive worsening over time.</a:t>
            </a:r>
          </a:p>
          <a:p>
            <a:r>
              <a:rPr lang="en-US" sz="1600" dirty="0" smtClean="0">
                <a:effectLst/>
              </a:rPr>
              <a:t>Essential (or action) tremor should be distinguished from enhanced physiologic tremor.</a:t>
            </a:r>
          </a:p>
          <a:p>
            <a:r>
              <a:rPr lang="en-US" sz="1600" dirty="0" smtClean="0">
                <a:effectLst/>
              </a:rPr>
              <a:t>Physiologic tremor enhanced by triggers, such as medications, caffeine, toxins, thyroid disease, exertion, or anxiety, it can appear similar to essential tremor.</a:t>
            </a:r>
          </a:p>
          <a:p>
            <a:r>
              <a:rPr lang="en-US" sz="1600" dirty="0" smtClean="0">
                <a:effectLst/>
              </a:rPr>
              <a:t>Patients younger than 40 years should undergo testing for Wilson disease with serum ceruloplasmin and 24-hour urine copper measurements and with slit lamp examination for Kayser-Fleischer rings. Atypical causes of action tremor include dystonic tremor, rubral tremor, and fragile X tremor ataxia syndrome.</a:t>
            </a:r>
          </a:p>
          <a:p>
            <a:r>
              <a:rPr lang="en-US" sz="1600" dirty="0" smtClean="0"/>
              <a:t>TREATMENT - Symptomatic</a:t>
            </a:r>
          </a:p>
          <a:p>
            <a:pPr lvl="1"/>
            <a:r>
              <a:rPr lang="en-US" sz="1600" dirty="0" smtClean="0">
                <a:effectLst/>
              </a:rPr>
              <a:t>First line: propranolol and primidone. </a:t>
            </a:r>
          </a:p>
          <a:p>
            <a:pPr lvl="1"/>
            <a:r>
              <a:rPr lang="en-US" sz="1600" dirty="0" smtClean="0">
                <a:effectLst/>
              </a:rPr>
              <a:t>Second line (adjuvants): clonazepam, topiramate, gabapentin, and nimodipine, may provide additional tremor control in some patients. </a:t>
            </a:r>
          </a:p>
          <a:p>
            <a:pPr lvl="1"/>
            <a:r>
              <a:rPr lang="en-US" sz="1600" dirty="0" smtClean="0">
                <a:effectLst/>
              </a:rPr>
              <a:t>Botox for refractory tremor, especially those with prominent neck or voice tremor. </a:t>
            </a:r>
          </a:p>
          <a:p>
            <a:pPr lvl="1"/>
            <a:r>
              <a:rPr lang="en-US" sz="1600" dirty="0" smtClean="0">
                <a:effectLst/>
              </a:rPr>
              <a:t>DBS of the thalamus (specifically, the ventral intermediate nucleus) for refractory disease.</a:t>
            </a:r>
            <a:endParaRPr lang="en-US" sz="1600" dirty="0"/>
          </a:p>
        </p:txBody>
      </p:sp>
    </p:spTree>
    <p:extLst>
      <p:ext uri="{BB962C8B-B14F-4D97-AF65-F5344CB8AC3E}">
        <p14:creationId xmlns:p14="http://schemas.microsoft.com/office/powerpoint/2010/main" val="3975651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21500340"/>
              </p:ext>
            </p:extLst>
          </p:nvPr>
        </p:nvGraphicFramePr>
        <p:xfrm>
          <a:off x="550507" y="74647"/>
          <a:ext cx="10916815" cy="6631915"/>
        </p:xfrm>
        <a:graphic>
          <a:graphicData uri="http://schemas.openxmlformats.org/drawingml/2006/table">
            <a:tbl>
              <a:tblPr/>
              <a:tblGrid>
                <a:gridCol w="3492760"/>
                <a:gridCol w="2270449"/>
                <a:gridCol w="5153606"/>
              </a:tblGrid>
              <a:tr h="186610">
                <a:tc gridSpan="3">
                  <a:txBody>
                    <a:bodyPr/>
                    <a:lstStyle/>
                    <a:p>
                      <a:r>
                        <a:rPr lang="en-US" sz="1200" b="1" dirty="0"/>
                        <a:t>Resting Tremor</a:t>
                      </a:r>
                      <a:r>
                        <a:rPr lang="en-US" sz="1200" b="1" baseline="30000" dirty="0"/>
                        <a:t>a</a:t>
                      </a:r>
                      <a:endParaRPr lang="en-US" sz="1200" b="1" dirty="0"/>
                    </a:p>
                  </a:txBody>
                  <a:tcPr marL="24446" marR="24446" marT="12223" marB="12223" anchor="ctr">
                    <a:lnL>
                      <a:noFill/>
                    </a:lnL>
                    <a:lnR>
                      <a:noFill/>
                    </a:lnR>
                    <a:lnT>
                      <a:noFill/>
                    </a:lnT>
                    <a:lnB>
                      <a:noFill/>
                    </a:lnB>
                  </a:tcPr>
                </a:tc>
                <a:tc hMerge="1">
                  <a:txBody>
                    <a:bodyPr/>
                    <a:lstStyle/>
                    <a:p>
                      <a:endParaRPr lang="en-US"/>
                    </a:p>
                  </a:txBody>
                  <a:tcPr/>
                </a:tc>
                <a:tc hMerge="1">
                  <a:txBody>
                    <a:bodyPr/>
                    <a:lstStyle/>
                    <a:p>
                      <a:endParaRPr lang="en-US"/>
                    </a:p>
                  </a:txBody>
                  <a:tcPr/>
                </a:tc>
              </a:tr>
              <a:tr h="679719">
                <a:tc>
                  <a:txBody>
                    <a:bodyPr/>
                    <a:lstStyle/>
                    <a:p>
                      <a:r>
                        <a:rPr lang="en-US" sz="1200" dirty="0"/>
                        <a:t>Parkinsonian resting tremor</a:t>
                      </a:r>
                    </a:p>
                  </a:txBody>
                  <a:tcPr marL="24446" marR="24446" marT="12223" marB="12223" anchor="ctr">
                    <a:lnL>
                      <a:noFill/>
                    </a:lnL>
                    <a:lnR>
                      <a:noFill/>
                    </a:lnR>
                    <a:lnT>
                      <a:noFill/>
                    </a:lnT>
                    <a:lnB>
                      <a:noFill/>
                    </a:lnB>
                  </a:tcPr>
                </a:tc>
                <a:tc>
                  <a:txBody>
                    <a:bodyPr/>
                    <a:lstStyle/>
                    <a:p>
                      <a:r>
                        <a:rPr lang="en-US" sz="1200"/>
                        <a:t>Parkinson disease</a:t>
                      </a:r>
                    </a:p>
                  </a:txBody>
                  <a:tcPr marL="24446" marR="24446" marT="12223" marB="12223" anchor="ctr">
                    <a:lnL>
                      <a:noFill/>
                    </a:lnL>
                    <a:lnR>
                      <a:noFill/>
                    </a:lnR>
                    <a:lnT>
                      <a:noFill/>
                    </a:lnT>
                    <a:lnB>
                      <a:noFill/>
                    </a:lnB>
                  </a:tcPr>
                </a:tc>
                <a:tc>
                  <a:txBody>
                    <a:bodyPr/>
                    <a:lstStyle/>
                    <a:p>
                      <a:r>
                        <a:rPr lang="en-US" sz="900" dirty="0"/>
                        <a:t>Re-emergence of tremor after a short delay with outstretched posturing and during ambulation, associated with other parkinsonian signs (rigidity, bradykinesia, gait impairment)</a:t>
                      </a:r>
                    </a:p>
                  </a:txBody>
                  <a:tcPr marL="24446" marR="24446" marT="12223" marB="12223" anchor="ctr">
                    <a:lnL>
                      <a:noFill/>
                    </a:lnL>
                    <a:lnR>
                      <a:noFill/>
                    </a:lnR>
                    <a:lnT>
                      <a:noFill/>
                    </a:lnT>
                    <a:lnB>
                      <a:noFill/>
                    </a:lnB>
                  </a:tcPr>
                </a:tc>
              </a:tr>
              <a:tr h="464646">
                <a:tc>
                  <a:txBody>
                    <a:bodyPr/>
                    <a:lstStyle/>
                    <a:p>
                      <a:endParaRPr lang="en-US" sz="1200"/>
                    </a:p>
                  </a:txBody>
                  <a:tcPr marL="24446" marR="24446" marT="12223" marB="12223" anchor="ctr">
                    <a:lnL>
                      <a:noFill/>
                    </a:lnL>
                    <a:lnR>
                      <a:noFill/>
                    </a:lnR>
                    <a:lnT>
                      <a:noFill/>
                    </a:lnT>
                    <a:lnB>
                      <a:noFill/>
                    </a:lnB>
                  </a:tcPr>
                </a:tc>
                <a:tc>
                  <a:txBody>
                    <a:bodyPr/>
                    <a:lstStyle/>
                    <a:p>
                      <a:r>
                        <a:rPr lang="en-US" sz="1200"/>
                        <a:t>Atypical, drug-induced, and vascular parkinsonism</a:t>
                      </a:r>
                    </a:p>
                  </a:txBody>
                  <a:tcPr marL="24446" marR="24446" marT="12223" marB="12223" anchor="ctr">
                    <a:lnL>
                      <a:noFill/>
                    </a:lnL>
                    <a:lnR>
                      <a:noFill/>
                    </a:lnR>
                    <a:lnT>
                      <a:noFill/>
                    </a:lnT>
                    <a:lnB>
                      <a:noFill/>
                    </a:lnB>
                  </a:tcPr>
                </a:tc>
                <a:tc>
                  <a:txBody>
                    <a:bodyPr/>
                    <a:lstStyle/>
                    <a:p>
                      <a:r>
                        <a:rPr lang="en-US" sz="900" dirty="0"/>
                        <a:t>Similar to Parkinson disease; tremor sometimes symmetric; red flags for atypical parkinsonism sometimes present</a:t>
                      </a:r>
                    </a:p>
                  </a:txBody>
                  <a:tcPr marL="24446" marR="24446" marT="12223" marB="12223" anchor="ctr">
                    <a:lnL>
                      <a:noFill/>
                    </a:lnL>
                    <a:lnR>
                      <a:noFill/>
                    </a:lnR>
                    <a:lnT>
                      <a:noFill/>
                    </a:lnT>
                    <a:lnB>
                      <a:noFill/>
                    </a:lnB>
                  </a:tcPr>
                </a:tc>
              </a:tr>
              <a:tr h="572183">
                <a:tc>
                  <a:txBody>
                    <a:bodyPr/>
                    <a:lstStyle/>
                    <a:p>
                      <a:r>
                        <a:rPr lang="en-US" sz="1200"/>
                        <a:t>Dystonic tremor</a:t>
                      </a:r>
                    </a:p>
                  </a:txBody>
                  <a:tcPr marL="24446" marR="24446" marT="12223" marB="12223" anchor="ctr">
                    <a:lnL>
                      <a:noFill/>
                    </a:lnL>
                    <a:lnR>
                      <a:noFill/>
                    </a:lnR>
                    <a:lnT>
                      <a:noFill/>
                    </a:lnT>
                    <a:lnB>
                      <a:noFill/>
                    </a:lnB>
                  </a:tcPr>
                </a:tc>
                <a:tc>
                  <a:txBody>
                    <a:bodyPr/>
                    <a:lstStyle/>
                    <a:p>
                      <a:r>
                        <a:rPr lang="en-US" sz="1200"/>
                        <a:t>Dystonia</a:t>
                      </a:r>
                    </a:p>
                  </a:txBody>
                  <a:tcPr marL="24446" marR="24446" marT="12223" marB="12223" anchor="ctr">
                    <a:lnL>
                      <a:noFill/>
                    </a:lnL>
                    <a:lnR>
                      <a:noFill/>
                    </a:lnR>
                    <a:lnT>
                      <a:noFill/>
                    </a:lnT>
                    <a:lnB>
                      <a:noFill/>
                    </a:lnB>
                  </a:tcPr>
                </a:tc>
                <a:tc>
                  <a:txBody>
                    <a:bodyPr/>
                    <a:lstStyle/>
                    <a:p>
                      <a:r>
                        <a:rPr lang="en-US" sz="900" dirty="0"/>
                        <a:t>Associated with dystonic posturing; seen both at rest and with action; position dependent with a null point at which tremor stops</a:t>
                      </a:r>
                    </a:p>
                  </a:txBody>
                  <a:tcPr marL="24446" marR="24446" marT="12223" marB="12223" anchor="ctr">
                    <a:lnL>
                      <a:noFill/>
                    </a:lnL>
                    <a:lnR>
                      <a:noFill/>
                    </a:lnR>
                    <a:lnT>
                      <a:noFill/>
                    </a:lnT>
                    <a:lnB>
                      <a:noFill/>
                    </a:lnB>
                  </a:tcPr>
                </a:tc>
              </a:tr>
              <a:tr h="142036">
                <a:tc gridSpan="3">
                  <a:txBody>
                    <a:bodyPr/>
                    <a:lstStyle/>
                    <a:p>
                      <a:r>
                        <a:rPr lang="en-US" sz="1200" b="1" dirty="0"/>
                        <a:t>Action Tremor</a:t>
                      </a:r>
                    </a:p>
                  </a:txBody>
                  <a:tcPr marL="24446" marR="24446" marT="12223" marB="12223" anchor="ctr">
                    <a:lnL>
                      <a:noFill/>
                    </a:lnL>
                    <a:lnR>
                      <a:noFill/>
                    </a:lnR>
                    <a:lnT>
                      <a:noFill/>
                    </a:lnT>
                    <a:lnB>
                      <a:noFill/>
                    </a:lnB>
                  </a:tcPr>
                </a:tc>
                <a:tc hMerge="1">
                  <a:txBody>
                    <a:bodyPr/>
                    <a:lstStyle/>
                    <a:p>
                      <a:endParaRPr lang="en-US"/>
                    </a:p>
                  </a:txBody>
                  <a:tcPr/>
                </a:tc>
                <a:tc hMerge="1">
                  <a:txBody>
                    <a:bodyPr/>
                    <a:lstStyle/>
                    <a:p>
                      <a:endParaRPr lang="en-US"/>
                    </a:p>
                  </a:txBody>
                  <a:tcPr/>
                </a:tc>
              </a:tr>
              <a:tr h="679719">
                <a:tc>
                  <a:txBody>
                    <a:bodyPr/>
                    <a:lstStyle/>
                    <a:p>
                      <a:r>
                        <a:rPr lang="en-US" sz="1200"/>
                        <a:t>Postural and kinetic tremors</a:t>
                      </a:r>
                      <a:r>
                        <a:rPr lang="en-US" sz="1200" baseline="30000"/>
                        <a:t>b</a:t>
                      </a:r>
                      <a:endParaRPr lang="en-US" sz="1200"/>
                    </a:p>
                  </a:txBody>
                  <a:tcPr marL="24446" marR="24446" marT="12223" marB="12223" anchor="ctr">
                    <a:lnL>
                      <a:noFill/>
                    </a:lnL>
                    <a:lnR>
                      <a:noFill/>
                    </a:lnR>
                    <a:lnT>
                      <a:noFill/>
                    </a:lnT>
                    <a:lnB>
                      <a:noFill/>
                    </a:lnB>
                  </a:tcPr>
                </a:tc>
                <a:tc>
                  <a:txBody>
                    <a:bodyPr/>
                    <a:lstStyle/>
                    <a:p>
                      <a:r>
                        <a:rPr lang="en-US" sz="1200"/>
                        <a:t>Essential tremor</a:t>
                      </a:r>
                    </a:p>
                  </a:txBody>
                  <a:tcPr marL="24446" marR="24446" marT="12223" marB="12223" anchor="ctr">
                    <a:lnL>
                      <a:noFill/>
                    </a:lnL>
                    <a:lnR>
                      <a:noFill/>
                    </a:lnR>
                    <a:lnT>
                      <a:noFill/>
                    </a:lnT>
                    <a:lnB>
                      <a:noFill/>
                    </a:lnB>
                  </a:tcPr>
                </a:tc>
                <a:tc>
                  <a:txBody>
                    <a:bodyPr/>
                    <a:lstStyle/>
                    <a:p>
                      <a:r>
                        <a:rPr lang="en-US" sz="900" dirty="0"/>
                        <a:t>Present in the outstretched arm position and with various actions; commonly (but not universally) associated with a positive family history and an improvement in symptoms with alcohol</a:t>
                      </a:r>
                    </a:p>
                  </a:txBody>
                  <a:tcPr marL="24446" marR="24446" marT="12223" marB="12223" anchor="ctr">
                    <a:lnL>
                      <a:noFill/>
                    </a:lnL>
                    <a:lnR>
                      <a:noFill/>
                    </a:lnR>
                    <a:lnT>
                      <a:noFill/>
                    </a:lnT>
                    <a:lnB>
                      <a:noFill/>
                    </a:lnB>
                  </a:tcPr>
                </a:tc>
              </a:tr>
              <a:tr h="787256">
                <a:tc>
                  <a:txBody>
                    <a:bodyPr/>
                    <a:lstStyle/>
                    <a:p>
                      <a:endParaRPr lang="en-US" sz="1200" dirty="0"/>
                    </a:p>
                  </a:txBody>
                  <a:tcPr marL="24446" marR="24446" marT="12223" marB="12223" anchor="ctr">
                    <a:lnL>
                      <a:noFill/>
                    </a:lnL>
                    <a:lnR>
                      <a:noFill/>
                    </a:lnR>
                    <a:lnT>
                      <a:noFill/>
                    </a:lnT>
                    <a:lnB>
                      <a:noFill/>
                    </a:lnB>
                  </a:tcPr>
                </a:tc>
                <a:tc>
                  <a:txBody>
                    <a:bodyPr/>
                    <a:lstStyle/>
                    <a:p>
                      <a:r>
                        <a:rPr lang="en-US" sz="1200"/>
                        <a:t>Enhanced physiologic tremor</a:t>
                      </a:r>
                    </a:p>
                  </a:txBody>
                  <a:tcPr marL="24446" marR="24446" marT="12223" marB="12223" anchor="ctr">
                    <a:lnL>
                      <a:noFill/>
                    </a:lnL>
                    <a:lnR>
                      <a:noFill/>
                    </a:lnR>
                    <a:lnT>
                      <a:noFill/>
                    </a:lnT>
                    <a:lnB>
                      <a:noFill/>
                    </a:lnB>
                  </a:tcPr>
                </a:tc>
                <a:tc>
                  <a:txBody>
                    <a:bodyPr/>
                    <a:lstStyle/>
                    <a:p>
                      <a:r>
                        <a:rPr lang="en-US" sz="900" dirty="0"/>
                        <a:t>Normal low-amplitude, high-frequency tremor seen in association with triggers, such as stress, drugs, and thyroid disease; similar to essential tremor but resolves with resolution of underlying physiologic stressor</a:t>
                      </a:r>
                    </a:p>
                  </a:txBody>
                  <a:tcPr marL="24446" marR="24446" marT="12223" marB="12223" anchor="ctr">
                    <a:lnL>
                      <a:noFill/>
                    </a:lnL>
                    <a:lnR>
                      <a:noFill/>
                    </a:lnR>
                    <a:lnT>
                      <a:noFill/>
                    </a:lnT>
                    <a:lnB>
                      <a:noFill/>
                    </a:lnB>
                  </a:tcPr>
                </a:tc>
              </a:tr>
              <a:tr h="679719">
                <a:tc>
                  <a:txBody>
                    <a:bodyPr/>
                    <a:lstStyle/>
                    <a:p>
                      <a:r>
                        <a:rPr lang="en-US" sz="1200"/>
                        <a:t>Intention tremor</a:t>
                      </a:r>
                      <a:r>
                        <a:rPr lang="en-US" sz="1200" baseline="30000"/>
                        <a:t>c</a:t>
                      </a:r>
                      <a:endParaRPr lang="en-US" sz="1200"/>
                    </a:p>
                  </a:txBody>
                  <a:tcPr marL="24446" marR="24446" marT="12223" marB="12223" anchor="ctr">
                    <a:lnL>
                      <a:noFill/>
                    </a:lnL>
                    <a:lnR>
                      <a:noFill/>
                    </a:lnR>
                    <a:lnT>
                      <a:noFill/>
                    </a:lnT>
                    <a:lnB>
                      <a:noFill/>
                    </a:lnB>
                  </a:tcPr>
                </a:tc>
                <a:tc>
                  <a:txBody>
                    <a:bodyPr/>
                    <a:lstStyle/>
                    <a:p>
                      <a:r>
                        <a:rPr lang="en-US" sz="1200"/>
                        <a:t>Cerebellar disease</a:t>
                      </a:r>
                    </a:p>
                  </a:txBody>
                  <a:tcPr marL="24446" marR="24446" marT="12223" marB="12223" anchor="ctr">
                    <a:lnL>
                      <a:noFill/>
                    </a:lnL>
                    <a:lnR>
                      <a:noFill/>
                    </a:lnR>
                    <a:lnT>
                      <a:noFill/>
                    </a:lnT>
                    <a:lnB>
                      <a:noFill/>
                    </a:lnB>
                  </a:tcPr>
                </a:tc>
                <a:tc>
                  <a:txBody>
                    <a:bodyPr/>
                    <a:lstStyle/>
                    <a:p>
                      <a:r>
                        <a:rPr lang="en-US" sz="900" dirty="0"/>
                        <a:t>Tremor during movements that increases in amplitude as hand approaches target (also known as terminal tremor); possible association with other cerebellar symptoms, including dysmetria</a:t>
                      </a:r>
                    </a:p>
                  </a:txBody>
                  <a:tcPr marL="24446" marR="24446" marT="12223" marB="12223" anchor="ctr">
                    <a:lnL>
                      <a:noFill/>
                    </a:lnL>
                    <a:lnR>
                      <a:noFill/>
                    </a:lnR>
                    <a:lnT>
                      <a:noFill/>
                    </a:lnT>
                    <a:lnB>
                      <a:noFill/>
                    </a:lnB>
                  </a:tcPr>
                </a:tc>
              </a:tr>
              <a:tr h="894793">
                <a:tc>
                  <a:txBody>
                    <a:bodyPr/>
                    <a:lstStyle/>
                    <a:p>
                      <a:endParaRPr lang="en-US" sz="1200" dirty="0"/>
                    </a:p>
                  </a:txBody>
                  <a:tcPr marL="24446" marR="24446" marT="12223" marB="12223" anchor="ctr">
                    <a:lnL>
                      <a:noFill/>
                    </a:lnL>
                    <a:lnR>
                      <a:noFill/>
                    </a:lnR>
                    <a:lnT>
                      <a:noFill/>
                    </a:lnT>
                    <a:lnB>
                      <a:noFill/>
                    </a:lnB>
                  </a:tcPr>
                </a:tc>
                <a:tc>
                  <a:txBody>
                    <a:bodyPr/>
                    <a:lstStyle/>
                    <a:p>
                      <a:r>
                        <a:rPr lang="en-US" sz="1200" dirty="0"/>
                        <a:t>Fragile X tremor ataxia syndrome</a:t>
                      </a:r>
                    </a:p>
                  </a:txBody>
                  <a:tcPr marL="24446" marR="24446" marT="12223" marB="12223" anchor="ctr">
                    <a:lnL>
                      <a:noFill/>
                    </a:lnL>
                    <a:lnR>
                      <a:noFill/>
                    </a:lnR>
                    <a:lnT>
                      <a:noFill/>
                    </a:lnT>
                    <a:lnB>
                      <a:noFill/>
                    </a:lnB>
                  </a:tcPr>
                </a:tc>
                <a:tc>
                  <a:txBody>
                    <a:bodyPr/>
                    <a:lstStyle/>
                    <a:p>
                      <a:r>
                        <a:rPr lang="en-US" sz="900" dirty="0"/>
                        <a:t>Neurodegenerative disease seen in older men with a family history of mental retardation in young males and premature ovarian failure in females; symptoms of (intention) tremor, ataxia, parkinsonism, neuropathy, and dementia</a:t>
                      </a:r>
                    </a:p>
                  </a:txBody>
                  <a:tcPr marL="24446" marR="24446" marT="12223" marB="12223" anchor="ctr">
                    <a:lnL>
                      <a:noFill/>
                    </a:lnL>
                    <a:lnR>
                      <a:noFill/>
                    </a:lnR>
                    <a:lnT>
                      <a:noFill/>
                    </a:lnT>
                    <a:lnB>
                      <a:noFill/>
                    </a:lnB>
                  </a:tcPr>
                </a:tc>
              </a:tr>
              <a:tr h="787256">
                <a:tc>
                  <a:txBody>
                    <a:bodyPr/>
                    <a:lstStyle/>
                    <a:p>
                      <a:r>
                        <a:rPr lang="en-US" sz="1200" dirty="0"/>
                        <a:t>Rubral tremor</a:t>
                      </a:r>
                    </a:p>
                  </a:txBody>
                  <a:tcPr marL="24446" marR="24446" marT="12223" marB="12223" anchor="ctr">
                    <a:lnL>
                      <a:noFill/>
                    </a:lnL>
                    <a:lnR>
                      <a:noFill/>
                    </a:lnR>
                    <a:lnT>
                      <a:noFill/>
                    </a:lnT>
                    <a:lnB>
                      <a:noFill/>
                    </a:lnB>
                  </a:tcPr>
                </a:tc>
                <a:tc>
                  <a:txBody>
                    <a:bodyPr/>
                    <a:lstStyle/>
                    <a:p>
                      <a:r>
                        <a:rPr lang="en-US" sz="1200"/>
                        <a:t>Cerebellar outflow disorders (multiple sclerosis, stroke, traumatic brain injury)</a:t>
                      </a:r>
                    </a:p>
                  </a:txBody>
                  <a:tcPr marL="24446" marR="24446" marT="12223" marB="12223" anchor="ctr">
                    <a:lnL>
                      <a:noFill/>
                    </a:lnL>
                    <a:lnR>
                      <a:noFill/>
                    </a:lnR>
                    <a:lnT>
                      <a:noFill/>
                    </a:lnT>
                    <a:lnB>
                      <a:noFill/>
                    </a:lnB>
                  </a:tcPr>
                </a:tc>
                <a:tc>
                  <a:txBody>
                    <a:bodyPr/>
                    <a:lstStyle/>
                    <a:p>
                      <a:r>
                        <a:rPr lang="en-US" sz="900" dirty="0"/>
                        <a:t>Coarse proximal tremor present at rest, worse with posturing (especially large-amplitude and proximal tremors in the “wing-beating” position with elbows flexed), and most severe during movements.</a:t>
                      </a:r>
                    </a:p>
                  </a:txBody>
                  <a:tcPr marL="24446" marR="24446" marT="12223" marB="12223" anchor="ctr">
                    <a:lnL>
                      <a:noFill/>
                    </a:lnL>
                    <a:lnR>
                      <a:noFill/>
                    </a:lnR>
                    <a:lnT>
                      <a:noFill/>
                    </a:lnT>
                    <a:lnB>
                      <a:noFill/>
                    </a:lnB>
                  </a:tcPr>
                </a:tc>
              </a:tr>
              <a:tr h="142036">
                <a:tc>
                  <a:txBody>
                    <a:bodyPr/>
                    <a:lstStyle/>
                    <a:p>
                      <a:r>
                        <a:rPr lang="en-US" sz="1200"/>
                        <a:t>Task-specific tremor</a:t>
                      </a:r>
                    </a:p>
                  </a:txBody>
                  <a:tcPr marL="24446" marR="24446" marT="12223" marB="12223" anchor="ctr">
                    <a:lnL>
                      <a:noFill/>
                    </a:lnL>
                    <a:lnR>
                      <a:noFill/>
                    </a:lnR>
                    <a:lnT>
                      <a:noFill/>
                    </a:lnT>
                    <a:lnB>
                      <a:noFill/>
                    </a:lnB>
                  </a:tcPr>
                </a:tc>
                <a:tc>
                  <a:txBody>
                    <a:bodyPr/>
                    <a:lstStyle/>
                    <a:p>
                      <a:r>
                        <a:rPr lang="en-US" sz="1200"/>
                        <a:t>Primary writing tremor</a:t>
                      </a:r>
                    </a:p>
                  </a:txBody>
                  <a:tcPr marL="24446" marR="24446" marT="12223" marB="12223" anchor="ctr">
                    <a:lnL>
                      <a:noFill/>
                    </a:lnL>
                    <a:lnR>
                      <a:noFill/>
                    </a:lnR>
                    <a:lnT>
                      <a:noFill/>
                    </a:lnT>
                    <a:lnB>
                      <a:noFill/>
                    </a:lnB>
                  </a:tcPr>
                </a:tc>
                <a:tc>
                  <a:txBody>
                    <a:bodyPr/>
                    <a:lstStyle/>
                    <a:p>
                      <a:r>
                        <a:rPr lang="en-US" sz="900" dirty="0"/>
                        <a:t>Only present with specific task</a:t>
                      </a:r>
                    </a:p>
                  </a:txBody>
                  <a:tcPr marL="24446" marR="24446" marT="12223" marB="12223" anchor="ctr">
                    <a:lnL>
                      <a:noFill/>
                    </a:lnL>
                    <a:lnR>
                      <a:noFill/>
                    </a:lnR>
                    <a:lnT>
                      <a:noFill/>
                    </a:lnT>
                    <a:lnB>
                      <a:noFill/>
                    </a:lnB>
                  </a:tcPr>
                </a:tc>
              </a:tr>
              <a:tr h="464646">
                <a:tc>
                  <a:txBody>
                    <a:bodyPr/>
                    <a:lstStyle/>
                    <a:p>
                      <a:r>
                        <a:rPr lang="en-US" sz="1200"/>
                        <a:t>Orthostatic tremor</a:t>
                      </a:r>
                    </a:p>
                  </a:txBody>
                  <a:tcPr marL="24446" marR="24446" marT="12223" marB="12223" anchor="ctr">
                    <a:lnL>
                      <a:noFill/>
                    </a:lnL>
                    <a:lnR>
                      <a:noFill/>
                    </a:lnR>
                    <a:lnT>
                      <a:noFill/>
                    </a:lnT>
                    <a:lnB>
                      <a:noFill/>
                    </a:lnB>
                  </a:tcPr>
                </a:tc>
                <a:tc>
                  <a:txBody>
                    <a:bodyPr/>
                    <a:lstStyle/>
                    <a:p>
                      <a:r>
                        <a:rPr lang="en-US" sz="1200" dirty="0"/>
                        <a:t>Orthostatic tremor</a:t>
                      </a:r>
                    </a:p>
                  </a:txBody>
                  <a:tcPr marL="24446" marR="24446" marT="12223" marB="12223" anchor="ctr">
                    <a:lnL>
                      <a:noFill/>
                    </a:lnL>
                    <a:lnR>
                      <a:noFill/>
                    </a:lnR>
                    <a:lnT>
                      <a:noFill/>
                    </a:lnT>
                    <a:lnB>
                      <a:noFill/>
                    </a:lnB>
                  </a:tcPr>
                </a:tc>
                <a:tc>
                  <a:txBody>
                    <a:bodyPr/>
                    <a:lstStyle/>
                    <a:p>
                      <a:r>
                        <a:rPr lang="en-US" sz="900" dirty="0"/>
                        <a:t>High-frequency tremor emerging in the legs only during standing (orthostatic position); resolving with sitting or action</a:t>
                      </a:r>
                    </a:p>
                  </a:txBody>
                  <a:tcPr marL="24446" marR="24446" marT="12223" marB="12223" anchor="ctr">
                    <a:lnL>
                      <a:noFill/>
                    </a:lnL>
                    <a:lnR>
                      <a:noFill/>
                    </a:lnR>
                    <a:lnT>
                      <a:noFill/>
                    </a:lnT>
                    <a:lnB>
                      <a:noFill/>
                    </a:lnB>
                  </a:tcPr>
                </a:tc>
              </a:tr>
            </a:tbl>
          </a:graphicData>
        </a:graphic>
      </p:graphicFrame>
    </p:spTree>
    <p:extLst>
      <p:ext uri="{BB962C8B-B14F-4D97-AF65-F5344CB8AC3E}">
        <p14:creationId xmlns:p14="http://schemas.microsoft.com/office/powerpoint/2010/main" val="3469578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906" y="5159136"/>
            <a:ext cx="8534400" cy="1507067"/>
          </a:xfrm>
        </p:spPr>
        <p:txBody>
          <a:bodyPr/>
          <a:lstStyle/>
          <a:p>
            <a:r>
              <a:rPr lang="en-US" dirty="0" smtClean="0"/>
              <a:t>Dystonia</a:t>
            </a:r>
            <a:endParaRPr lang="en-US" dirty="0"/>
          </a:p>
        </p:txBody>
      </p:sp>
      <p:sp>
        <p:nvSpPr>
          <p:cNvPr id="3" name="Content Placeholder 2"/>
          <p:cNvSpPr>
            <a:spLocks noGrp="1"/>
          </p:cNvSpPr>
          <p:nvPr>
            <p:ph idx="1"/>
          </p:nvPr>
        </p:nvSpPr>
        <p:spPr>
          <a:xfrm>
            <a:off x="401216" y="314065"/>
            <a:ext cx="10905931" cy="5032375"/>
          </a:xfrm>
        </p:spPr>
        <p:txBody>
          <a:bodyPr>
            <a:normAutofit fontScale="55000" lnSpcReduction="20000"/>
          </a:bodyPr>
          <a:lstStyle/>
          <a:p>
            <a:r>
              <a:rPr lang="en-US" sz="2600" dirty="0" smtClean="0">
                <a:effectLst/>
              </a:rPr>
              <a:t>Sustained, stereotyped, and directional twisting and posturing movements of various body parts. </a:t>
            </a:r>
          </a:p>
          <a:p>
            <a:r>
              <a:rPr lang="en-US" sz="2600" dirty="0" smtClean="0">
                <a:effectLst/>
              </a:rPr>
              <a:t>Generalized dystonias involve multiple body parts, including the lower extremities, whereas focal and segmental dystonias have a restricted distribution and usually spare the lower extremities. </a:t>
            </a:r>
          </a:p>
          <a:p>
            <a:r>
              <a:rPr lang="en-US" sz="2600" dirty="0" smtClean="0">
                <a:effectLst/>
              </a:rPr>
              <a:t>Generalized dystonias: age of onset &lt;25 years.</a:t>
            </a:r>
          </a:p>
          <a:p>
            <a:pPr lvl="1"/>
            <a:r>
              <a:rPr lang="en-US" sz="2600" dirty="0" smtClean="0"/>
              <a:t>Etiology: </a:t>
            </a:r>
            <a:r>
              <a:rPr lang="en-US" sz="2600" dirty="0" smtClean="0">
                <a:effectLst/>
              </a:rPr>
              <a:t>metabolic and genetic disorders; ischemic and infectious damage to the basal ganglia; Wilson’s disease. </a:t>
            </a:r>
          </a:p>
          <a:p>
            <a:pPr lvl="1"/>
            <a:r>
              <a:rPr lang="en-US" sz="2600" dirty="0" smtClean="0">
                <a:effectLst/>
              </a:rPr>
              <a:t>All patients with primary generalized dystonia should be challenged by a short trial with low-dose levodopa to screen for dopa-responsive dystonia, a rare but treatable cause of generalized dystonia. </a:t>
            </a:r>
          </a:p>
          <a:p>
            <a:pPr lvl="1"/>
            <a:r>
              <a:rPr lang="en-US" sz="2600" dirty="0" smtClean="0">
                <a:effectLst/>
              </a:rPr>
              <a:t>The most common type of generalized dystonia is associated with mutation in the dystonia 1 gene (</a:t>
            </a:r>
            <a:r>
              <a:rPr lang="en-US" sz="2600" i="1" dirty="0" smtClean="0">
                <a:effectLst/>
              </a:rPr>
              <a:t>DYT1</a:t>
            </a:r>
            <a:r>
              <a:rPr lang="en-US" sz="2600" dirty="0" smtClean="0">
                <a:effectLst/>
              </a:rPr>
              <a:t>).</a:t>
            </a:r>
          </a:p>
          <a:p>
            <a:r>
              <a:rPr lang="en-US" sz="2600" dirty="0"/>
              <a:t>F</a:t>
            </a:r>
            <a:r>
              <a:rPr lang="en-US" sz="2600" dirty="0" smtClean="0">
                <a:effectLst/>
              </a:rPr>
              <a:t>ocal dystonias</a:t>
            </a:r>
            <a:r>
              <a:rPr lang="en-US" sz="2600" dirty="0" smtClean="0"/>
              <a:t>: </a:t>
            </a:r>
            <a:r>
              <a:rPr lang="en-US" sz="2600" dirty="0" smtClean="0">
                <a:effectLst/>
              </a:rPr>
              <a:t>cervical dystonia (spasmodic torticollis), eyelid dystonia (blepharospasm), vocal cord spasmodic dysphonia, and task-specific hand dystonia (writer's cramp and musician's dystonia). </a:t>
            </a:r>
          </a:p>
          <a:p>
            <a:r>
              <a:rPr lang="en-US" sz="2600" dirty="0" smtClean="0">
                <a:effectLst/>
              </a:rPr>
              <a:t>Transient improvement of dystonic movement by a sensory trick (“geste antagoniste”), such as specific sensory stimuli (gently touching the involved area with the hand), provides further diagnostic clues.</a:t>
            </a:r>
          </a:p>
          <a:p>
            <a:r>
              <a:rPr lang="en-US" sz="2600" dirty="0" smtClean="0">
                <a:effectLst/>
              </a:rPr>
              <a:t>Rx: anticholinergic agents, benzodiazepines, and baclofen. </a:t>
            </a:r>
          </a:p>
          <a:p>
            <a:r>
              <a:rPr lang="en-US" sz="2600" dirty="0" smtClean="0">
                <a:effectLst/>
              </a:rPr>
              <a:t>Rx: For focal dystonias, including torticollis, botox injections. </a:t>
            </a:r>
          </a:p>
          <a:p>
            <a:r>
              <a:rPr lang="en-US" sz="2600" dirty="0" smtClean="0"/>
              <a:t>Rx: For </a:t>
            </a:r>
            <a:r>
              <a:rPr lang="en-US" sz="2600" dirty="0" smtClean="0">
                <a:effectLst/>
              </a:rPr>
              <a:t>primary generalized dystonia, DBS of the globus pallidus interna can markedly improve dystonia. (Especially pts w/ positive </a:t>
            </a:r>
            <a:r>
              <a:rPr lang="en-US" sz="2600" i="1" dirty="0" smtClean="0">
                <a:effectLst/>
              </a:rPr>
              <a:t>DYT1</a:t>
            </a:r>
            <a:r>
              <a:rPr lang="en-US" sz="2600" dirty="0" smtClean="0">
                <a:effectLst/>
              </a:rPr>
              <a:t> mutation show best response to DBS.)</a:t>
            </a:r>
          </a:p>
          <a:p>
            <a:endParaRPr lang="en-US" dirty="0"/>
          </a:p>
        </p:txBody>
      </p:sp>
    </p:spTree>
    <p:extLst>
      <p:ext uri="{BB962C8B-B14F-4D97-AF65-F5344CB8AC3E}">
        <p14:creationId xmlns:p14="http://schemas.microsoft.com/office/powerpoint/2010/main" val="1465621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930" y="5168467"/>
            <a:ext cx="8534400" cy="1507067"/>
          </a:xfrm>
        </p:spPr>
        <p:txBody>
          <a:bodyPr/>
          <a:lstStyle/>
          <a:p>
            <a:r>
              <a:rPr lang="en-US" dirty="0" smtClean="0"/>
              <a:t>Tics and Tourette’s</a:t>
            </a:r>
            <a:endParaRPr lang="en-US" dirty="0"/>
          </a:p>
        </p:txBody>
      </p:sp>
      <p:sp>
        <p:nvSpPr>
          <p:cNvPr id="3" name="Content Placeholder 2"/>
          <p:cNvSpPr>
            <a:spLocks noGrp="1"/>
          </p:cNvSpPr>
          <p:nvPr>
            <p:ph idx="1"/>
          </p:nvPr>
        </p:nvSpPr>
        <p:spPr>
          <a:xfrm>
            <a:off x="139959" y="211665"/>
            <a:ext cx="11017899" cy="5029200"/>
          </a:xfrm>
        </p:spPr>
        <p:txBody>
          <a:bodyPr>
            <a:normAutofit fontScale="85000" lnSpcReduction="20000"/>
          </a:bodyPr>
          <a:lstStyle/>
          <a:p>
            <a:r>
              <a:rPr lang="en-US" dirty="0" smtClean="0">
                <a:effectLst/>
              </a:rPr>
              <a:t>Tics are stereotyped, brief, rapid movements that break the flow of normal movements. </a:t>
            </a:r>
          </a:p>
          <a:p>
            <a:r>
              <a:rPr lang="en-US" dirty="0" smtClean="0">
                <a:effectLst/>
              </a:rPr>
              <a:t>Partially suppressible, tics also provide transient relief from uncomfortable focal sensations (premonitory urges). </a:t>
            </a:r>
          </a:p>
          <a:p>
            <a:r>
              <a:rPr lang="en-US" dirty="0" smtClean="0">
                <a:effectLst/>
              </a:rPr>
              <a:t>Most patients achieve full remission or significant reduction of tics by adulthood.</a:t>
            </a:r>
          </a:p>
          <a:p>
            <a:r>
              <a:rPr lang="en-US" dirty="0" smtClean="0">
                <a:effectLst/>
              </a:rPr>
              <a:t>Tourette syndrome is characterized by childhood onset, persistence of multiple complex motor tics for at least 1 year, and presence of vocal tics. </a:t>
            </a:r>
          </a:p>
          <a:p>
            <a:r>
              <a:rPr lang="en-US" dirty="0" smtClean="0">
                <a:effectLst/>
              </a:rPr>
              <a:t>Echolalia (repetition of others' words) and coprolalia (utterance of obscenities) are rare but classic forms of complex vocal tics. </a:t>
            </a:r>
          </a:p>
          <a:p>
            <a:r>
              <a:rPr lang="en-US" dirty="0" smtClean="0">
                <a:effectLst/>
              </a:rPr>
              <a:t>Pathophysiology: Possibly genetic influences causing disruption of the basal ganglia–frontal cortex network. Associated with: OCD, ADHS, and mood disorders. </a:t>
            </a:r>
          </a:p>
          <a:p>
            <a:r>
              <a:rPr lang="en-US" dirty="0" smtClean="0">
                <a:effectLst/>
              </a:rPr>
              <a:t>Treatment: reassurance (often appropriate in mild disease), cognitive behavioral therapy, and treatment of psychiatric comorbidities. </a:t>
            </a:r>
          </a:p>
          <a:p>
            <a:r>
              <a:rPr lang="en-US" dirty="0" smtClean="0">
                <a:effectLst/>
              </a:rPr>
              <a:t>Only the antipsychotic agents pimozide and haloperidol are FDA approved</a:t>
            </a:r>
          </a:p>
          <a:p>
            <a:r>
              <a:rPr lang="en-US" dirty="0" smtClean="0">
                <a:effectLst/>
              </a:rPr>
              <a:t>α</a:t>
            </a:r>
            <a:r>
              <a:rPr lang="en-US" baseline="-25000" dirty="0" smtClean="0">
                <a:effectLst/>
              </a:rPr>
              <a:t>2</a:t>
            </a:r>
            <a:r>
              <a:rPr lang="en-US" dirty="0" smtClean="0">
                <a:effectLst/>
              </a:rPr>
              <a:t>-adrenergic agonists clonidine and guanfacine; benzodiazepines; the dopamine-depleting agent tetrabenazine; topiramate; and—in patients with refractory disease—the antipsychotic agents aripiprazole, ziprasidone, and risperidone are also used. </a:t>
            </a:r>
          </a:p>
          <a:p>
            <a:r>
              <a:rPr lang="en-US" dirty="0" smtClean="0">
                <a:effectLst/>
              </a:rPr>
              <a:t>Botulinum toxin may provide an additional option for certain simple (blinking) or potentially dangerous (cervical whiplashing) tics.</a:t>
            </a:r>
          </a:p>
        </p:txBody>
      </p:sp>
    </p:spTree>
    <p:extLst>
      <p:ext uri="{BB962C8B-B14F-4D97-AF65-F5344CB8AC3E}">
        <p14:creationId xmlns:p14="http://schemas.microsoft.com/office/powerpoint/2010/main" val="2010715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220" y="5029199"/>
            <a:ext cx="8534400" cy="1507067"/>
          </a:xfrm>
        </p:spPr>
        <p:txBody>
          <a:bodyPr/>
          <a:lstStyle/>
          <a:p>
            <a:r>
              <a:rPr lang="en-US" dirty="0" smtClean="0"/>
              <a:t>Restless Leg</a:t>
            </a:r>
            <a:endParaRPr lang="en-US" dirty="0"/>
          </a:p>
        </p:txBody>
      </p:sp>
      <p:sp>
        <p:nvSpPr>
          <p:cNvPr id="3" name="Content Placeholder 2"/>
          <p:cNvSpPr>
            <a:spLocks noGrp="1"/>
          </p:cNvSpPr>
          <p:nvPr>
            <p:ph idx="1"/>
          </p:nvPr>
        </p:nvSpPr>
        <p:spPr>
          <a:xfrm>
            <a:off x="418322" y="332726"/>
            <a:ext cx="10515600" cy="4696473"/>
          </a:xfrm>
        </p:spPr>
        <p:txBody>
          <a:bodyPr>
            <a:normAutofit fontScale="70000" lnSpcReduction="20000"/>
          </a:bodyPr>
          <a:lstStyle/>
          <a:p>
            <a:pPr marL="0" indent="0">
              <a:buNone/>
            </a:pPr>
            <a:r>
              <a:rPr lang="en-US" b="1" dirty="0" smtClean="0">
                <a:effectLst/>
              </a:rPr>
              <a:t>Restless Leg</a:t>
            </a:r>
          </a:p>
          <a:p>
            <a:r>
              <a:rPr lang="en-US" dirty="0" smtClean="0">
                <a:effectLst/>
              </a:rPr>
              <a:t>Uncomfortable sensations in the legs at rest or when falling asleep, an urge to move the legs, and immediate relief after moving the legs or walking. </a:t>
            </a:r>
          </a:p>
          <a:p>
            <a:r>
              <a:rPr lang="en-US" dirty="0" smtClean="0">
                <a:effectLst/>
              </a:rPr>
              <a:t>Patients with RLS should be screened for iron deficiency and receive iron supplements in the presence of deficiency or even low-normal serum ferritin levels (&lt;45 ng/mL [45 µg/L]). </a:t>
            </a:r>
          </a:p>
          <a:p>
            <a:r>
              <a:rPr lang="en-US" dirty="0" smtClean="0">
                <a:effectLst/>
              </a:rPr>
              <a:t>SSRIs and dopamine-blocking agents can worsen RLS. Stimulants should be avoided late in the day. </a:t>
            </a:r>
          </a:p>
          <a:p>
            <a:r>
              <a:rPr lang="en-US" dirty="0" smtClean="0">
                <a:effectLst/>
              </a:rPr>
              <a:t>Rx: dopamine agonists (e.g. pramipexole, ropinirole, and the rotigotine patch).</a:t>
            </a:r>
          </a:p>
          <a:p>
            <a:pPr lvl="1"/>
            <a:r>
              <a:rPr lang="en-US" dirty="0" smtClean="0">
                <a:effectLst/>
              </a:rPr>
              <a:t>Side effects of impulse control disorder limit their use. Can also development augmentation (symptoms begin to appear earlier in the day) and rebound (symptoms return with greater intensity as the dose wears off) with these meds. </a:t>
            </a:r>
          </a:p>
          <a:p>
            <a:r>
              <a:rPr lang="en-US" dirty="0" smtClean="0">
                <a:effectLst/>
              </a:rPr>
              <a:t>Other options: levodopa, gabapentin, opioids, benzodiazepines, and carbamazepine.</a:t>
            </a:r>
          </a:p>
          <a:p>
            <a:pPr marL="0" indent="0">
              <a:buNone/>
            </a:pPr>
            <a:r>
              <a:rPr lang="en-US" b="1" dirty="0" smtClean="0">
                <a:effectLst/>
              </a:rPr>
              <a:t>Periodic limb movements of sleep </a:t>
            </a:r>
          </a:p>
          <a:p>
            <a:r>
              <a:rPr lang="en-US" dirty="0" smtClean="0"/>
              <a:t>Brief t</a:t>
            </a:r>
            <a:r>
              <a:rPr lang="en-US" dirty="0" smtClean="0">
                <a:effectLst/>
              </a:rPr>
              <a:t>riple flexion movements of the lower legs that repeat several times in 20-second cycles during early sleep. Only treat if disrupts sleep. </a:t>
            </a:r>
          </a:p>
          <a:p>
            <a:pPr marL="0" indent="0">
              <a:buNone/>
            </a:pPr>
            <a:r>
              <a:rPr lang="en-US" b="1" dirty="0" smtClean="0">
                <a:effectLst/>
              </a:rPr>
              <a:t>REM sleep behavior disorder</a:t>
            </a:r>
          </a:p>
          <a:p>
            <a:r>
              <a:rPr lang="en-US" dirty="0" smtClean="0">
                <a:effectLst/>
              </a:rPr>
              <a:t>Patients do not have normal muscle paralysis during the REM phase of sleep and, as a result, tend to physically act out their dreams; this tendency leads to shouting, kicking, punching, and similar behaviors during sleep. Effective Rx: clonazepam and melatonin. </a:t>
            </a:r>
          </a:p>
          <a:p>
            <a:pPr lvl="1"/>
            <a:r>
              <a:rPr lang="en-US" dirty="0" smtClean="0">
                <a:effectLst/>
              </a:rPr>
              <a:t>In recent years, REM sleep behavior disorder has been identified as a strong predictor of future development of Parkinson disease and other related disorders, such as multiple system atrophy and dementia with Lewy bodies.</a:t>
            </a:r>
          </a:p>
          <a:p>
            <a:endParaRPr lang="en-US" dirty="0"/>
          </a:p>
        </p:txBody>
      </p:sp>
    </p:spTree>
    <p:extLst>
      <p:ext uri="{BB962C8B-B14F-4D97-AF65-F5344CB8AC3E}">
        <p14:creationId xmlns:p14="http://schemas.microsoft.com/office/powerpoint/2010/main" val="21603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925427" y="1987453"/>
            <a:ext cx="4649787" cy="576262"/>
          </a:xfrm>
        </p:spPr>
        <p:txBody>
          <a:bodyPr/>
          <a:lstStyle/>
          <a:p>
            <a:r>
              <a:rPr lang="en-US" dirty="0" smtClean="0"/>
              <a:t>Tourette’s</a:t>
            </a:r>
            <a:endParaRPr lang="en-US" dirty="0"/>
          </a:p>
        </p:txBody>
      </p:sp>
      <p:pic>
        <p:nvPicPr>
          <p:cNvPr id="9" name="e8HtTb0Vk_o"/>
          <p:cNvPicPr>
            <a:picLocks noGrp="1" noRot="1" noChangeAspect="1"/>
          </p:cNvPicPr>
          <p:nvPr>
            <p:ph sz="half" idx="2"/>
            <a:videoFile r:link="rId1"/>
          </p:nvPr>
        </p:nvPicPr>
        <p:blipFill>
          <a:blip r:embed="rId4"/>
          <a:stretch>
            <a:fillRect/>
          </a:stretch>
        </p:blipFill>
        <p:spPr>
          <a:xfrm>
            <a:off x="347663" y="3060700"/>
            <a:ext cx="5356225" cy="3013075"/>
          </a:xfrm>
          <a:prstGeom prst="rect">
            <a:avLst/>
          </a:prstGeom>
        </p:spPr>
      </p:pic>
      <p:sp>
        <p:nvSpPr>
          <p:cNvPr id="7" name="Text Placeholder 6"/>
          <p:cNvSpPr>
            <a:spLocks noGrp="1"/>
          </p:cNvSpPr>
          <p:nvPr>
            <p:ph type="body" sz="quarter" idx="3"/>
          </p:nvPr>
        </p:nvSpPr>
        <p:spPr>
          <a:xfrm>
            <a:off x="5703888" y="1987453"/>
            <a:ext cx="4665134" cy="576262"/>
          </a:xfrm>
        </p:spPr>
        <p:txBody>
          <a:bodyPr/>
          <a:lstStyle/>
          <a:p>
            <a:r>
              <a:rPr lang="en-US" dirty="0" smtClean="0"/>
              <a:t>Dystonia</a:t>
            </a:r>
            <a:endParaRPr lang="en-US" dirty="0"/>
          </a:p>
        </p:txBody>
      </p:sp>
      <p:pic>
        <p:nvPicPr>
          <p:cNvPr id="16" name="BCB-1jH9Y34"/>
          <p:cNvPicPr>
            <a:picLocks noGrp="1" noRot="1" noChangeAspect="1"/>
          </p:cNvPicPr>
          <p:nvPr>
            <p:ph sz="quarter" idx="4"/>
            <a:videoFile r:link="rId2"/>
          </p:nvPr>
        </p:nvPicPr>
        <p:blipFill>
          <a:blip r:embed="rId5"/>
          <a:stretch>
            <a:fillRect/>
          </a:stretch>
        </p:blipFill>
        <p:spPr>
          <a:xfrm>
            <a:off x="5691188" y="3060700"/>
            <a:ext cx="5356225" cy="3013075"/>
          </a:xfrm>
          <a:prstGeom prst="rect">
            <a:avLst/>
          </a:prstGeom>
        </p:spPr>
      </p:pic>
    </p:spTree>
    <p:extLst>
      <p:ext uri="{BB962C8B-B14F-4D97-AF65-F5344CB8AC3E}">
        <p14:creationId xmlns:p14="http://schemas.microsoft.com/office/powerpoint/2010/main" val="2349589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54101" y="1918494"/>
            <a:ext cx="4649787" cy="576262"/>
          </a:xfrm>
        </p:spPr>
        <p:txBody>
          <a:bodyPr/>
          <a:lstStyle/>
          <a:p>
            <a:r>
              <a:rPr lang="en-US" dirty="0" smtClean="0"/>
              <a:t>Huntington’s Chorea</a:t>
            </a:r>
            <a:endParaRPr lang="en-US" dirty="0"/>
          </a:p>
        </p:txBody>
      </p:sp>
      <p:pic>
        <p:nvPicPr>
          <p:cNvPr id="12" name="biwHFGULa78"/>
          <p:cNvPicPr>
            <a:picLocks noGrp="1" noRot="1" noChangeAspect="1"/>
          </p:cNvPicPr>
          <p:nvPr>
            <p:ph sz="half" idx="2"/>
            <a:videoFile r:link="rId1"/>
          </p:nvPr>
        </p:nvPicPr>
        <p:blipFill>
          <a:blip r:embed="rId4"/>
          <a:stretch>
            <a:fillRect/>
          </a:stretch>
        </p:blipFill>
        <p:spPr>
          <a:xfrm>
            <a:off x="373063" y="3060700"/>
            <a:ext cx="5330825" cy="2998788"/>
          </a:xfrm>
          <a:prstGeom prst="rect">
            <a:avLst/>
          </a:prstGeom>
        </p:spPr>
      </p:pic>
      <p:sp>
        <p:nvSpPr>
          <p:cNvPr id="5" name="Text Placeholder 4"/>
          <p:cNvSpPr>
            <a:spLocks noGrp="1"/>
          </p:cNvSpPr>
          <p:nvPr>
            <p:ph type="body" sz="quarter" idx="3"/>
          </p:nvPr>
        </p:nvSpPr>
        <p:spPr>
          <a:xfrm>
            <a:off x="5705475" y="1690687"/>
            <a:ext cx="5649913" cy="814387"/>
          </a:xfrm>
        </p:spPr>
        <p:txBody>
          <a:bodyPr/>
          <a:lstStyle/>
          <a:p>
            <a:r>
              <a:rPr lang="en-US" dirty="0" smtClean="0"/>
              <a:t>Tardive Dyskinesia</a:t>
            </a:r>
            <a:endParaRPr lang="en-US" dirty="0"/>
          </a:p>
        </p:txBody>
      </p:sp>
      <p:pic>
        <p:nvPicPr>
          <p:cNvPr id="10" name="BJjXqKa4cbE"/>
          <p:cNvPicPr>
            <a:picLocks noGrp="1" noRot="1" noChangeAspect="1"/>
          </p:cNvPicPr>
          <p:nvPr>
            <p:ph sz="quarter" idx="4"/>
            <a:videoFile r:link="rId2"/>
          </p:nvPr>
        </p:nvPicPr>
        <p:blipFill>
          <a:blip r:embed="rId5"/>
          <a:stretch>
            <a:fillRect/>
          </a:stretch>
        </p:blipFill>
        <p:spPr>
          <a:xfrm>
            <a:off x="5716588" y="3060700"/>
            <a:ext cx="5330825" cy="2998788"/>
          </a:xfrm>
          <a:prstGeom prst="rect">
            <a:avLst/>
          </a:prstGeom>
        </p:spPr>
      </p:pic>
    </p:spTree>
    <p:extLst>
      <p:ext uri="{BB962C8B-B14F-4D97-AF65-F5344CB8AC3E}">
        <p14:creationId xmlns:p14="http://schemas.microsoft.com/office/powerpoint/2010/main" val="1869668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Intention Tremor</a:t>
            </a:r>
            <a:endParaRPr lang="en-US" dirty="0"/>
          </a:p>
        </p:txBody>
      </p:sp>
      <p:pic>
        <p:nvPicPr>
          <p:cNvPr id="7" name="ZkM-1MLn0_A"/>
          <p:cNvPicPr>
            <a:picLocks noGrp="1" noRot="1" noChangeAspect="1"/>
          </p:cNvPicPr>
          <p:nvPr>
            <p:ph sz="half" idx="2"/>
            <a:videoFile r:link="rId1"/>
          </p:nvPr>
        </p:nvPicPr>
        <p:blipFill>
          <a:blip r:embed="rId3"/>
          <a:stretch>
            <a:fillRect/>
          </a:stretch>
        </p:blipFill>
        <p:spPr>
          <a:xfrm>
            <a:off x="866775" y="1500188"/>
            <a:ext cx="4964288" cy="2792412"/>
          </a:xfrm>
          <a:prstGeom prst="rect">
            <a:avLst/>
          </a:prstGeom>
        </p:spPr>
      </p:pic>
    </p:spTree>
    <p:extLst>
      <p:ext uri="{BB962C8B-B14F-4D97-AF65-F5344CB8AC3E}">
        <p14:creationId xmlns:p14="http://schemas.microsoft.com/office/powerpoint/2010/main" val="2938393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Chief Complaint</a:t>
            </a:r>
            <a:endParaRPr lang="en-US" dirty="0"/>
          </a:p>
        </p:txBody>
      </p:sp>
      <p:sp>
        <p:nvSpPr>
          <p:cNvPr id="3" name="Content Placeholder 2"/>
          <p:cNvSpPr>
            <a:spLocks noGrp="1"/>
          </p:cNvSpPr>
          <p:nvPr>
            <p:ph idx="1"/>
          </p:nvPr>
        </p:nvSpPr>
        <p:spPr/>
        <p:txBody>
          <a:bodyPr/>
          <a:lstStyle/>
          <a:p>
            <a:r>
              <a:rPr lang="en-US" dirty="0" smtClean="0"/>
              <a:t>45 year old male with gradual physical and cognitive decline over past 6 months.</a:t>
            </a:r>
            <a:endParaRPr lang="en-US" dirty="0"/>
          </a:p>
        </p:txBody>
      </p:sp>
    </p:spTree>
    <p:extLst>
      <p:ext uri="{BB962C8B-B14F-4D97-AF65-F5344CB8AC3E}">
        <p14:creationId xmlns:p14="http://schemas.microsoft.com/office/powerpoint/2010/main" val="2623507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HPI</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45 year old male sent from OVMC ED for “medical clearance” from psych ED. </a:t>
            </a:r>
          </a:p>
          <a:p>
            <a:r>
              <a:rPr lang="en-US" dirty="0" smtClean="0"/>
              <a:t>Pt on 5150 for GD</a:t>
            </a:r>
          </a:p>
          <a:p>
            <a:r>
              <a:rPr lang="en-US" dirty="0" smtClean="0"/>
              <a:t>Patient unable to cooperate in HPI. All information from SW.</a:t>
            </a:r>
          </a:p>
          <a:p>
            <a:r>
              <a:rPr lang="en-US" dirty="0" smtClean="0"/>
              <a:t>Over past 6 months, patient’s ability to perform ADLs and IADLs has declined, including walking, speaking, continence, comprehension and cognition.</a:t>
            </a:r>
          </a:p>
          <a:p>
            <a:r>
              <a:rPr lang="en-US" dirty="0" smtClean="0"/>
              <a:t>Declines housing assistance. Lives in expensive hotel.</a:t>
            </a:r>
          </a:p>
          <a:p>
            <a:r>
              <a:rPr lang="en-US" dirty="0" smtClean="0"/>
              <a:t>Stopped eating regularly or grooming.</a:t>
            </a:r>
          </a:p>
          <a:p>
            <a:r>
              <a:rPr lang="en-US" dirty="0" smtClean="0"/>
              <a:t>Frequent falls and impaired gait.</a:t>
            </a:r>
            <a:endParaRPr lang="en-US" dirty="0"/>
          </a:p>
        </p:txBody>
      </p:sp>
    </p:spTree>
    <p:extLst>
      <p:ext uri="{BB962C8B-B14F-4D97-AF65-F5344CB8AC3E}">
        <p14:creationId xmlns:p14="http://schemas.microsoft.com/office/powerpoint/2010/main" val="2472825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srcRect l="5436" t="682" b="1"/>
          <a:stretch/>
        </p:blipFill>
        <p:spPr>
          <a:xfrm>
            <a:off x="3649699" y="410547"/>
            <a:ext cx="4947001" cy="6018634"/>
          </a:xfrm>
          <a:prstGeom prst="rect">
            <a:avLst/>
          </a:prstGeom>
        </p:spPr>
      </p:pic>
    </p:spTree>
    <p:extLst>
      <p:ext uri="{BB962C8B-B14F-4D97-AF65-F5344CB8AC3E}">
        <p14:creationId xmlns:p14="http://schemas.microsoft.com/office/powerpoint/2010/main" val="2551596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Brain</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r>
              <a:rPr lang="en-US" dirty="0"/>
              <a:t>No acute bleed.</a:t>
            </a:r>
          </a:p>
          <a:p>
            <a:endParaRPr lang="en-US" dirty="0"/>
          </a:p>
          <a:p>
            <a:r>
              <a:rPr lang="en-US" dirty="0"/>
              <a:t>Stable </a:t>
            </a:r>
            <a:r>
              <a:rPr lang="en-US" dirty="0" smtClean="0"/>
              <a:t>subdural </a:t>
            </a:r>
            <a:r>
              <a:rPr lang="en-US" dirty="0"/>
              <a:t>hematomas </a:t>
            </a:r>
            <a:r>
              <a:rPr lang="en-US" dirty="0" smtClean="0"/>
              <a:t>bilateral prefrontal 5 </a:t>
            </a:r>
            <a:r>
              <a:rPr lang="en-US" dirty="0"/>
              <a:t>mm </a:t>
            </a:r>
            <a:r>
              <a:rPr lang="en-US" dirty="0" smtClean="0"/>
              <a:t>(left) and </a:t>
            </a:r>
            <a:r>
              <a:rPr lang="en-US" dirty="0"/>
              <a:t>4 </a:t>
            </a:r>
            <a:r>
              <a:rPr lang="en-US" dirty="0" smtClean="0"/>
              <a:t>mm (right).</a:t>
            </a:r>
            <a:endParaRPr lang="en-US" dirty="0"/>
          </a:p>
          <a:p>
            <a:endParaRPr lang="en-US" dirty="0"/>
          </a:p>
          <a:p>
            <a:r>
              <a:rPr lang="en-US" dirty="0"/>
              <a:t>Stable late subacute/chronic subdural hematoma </a:t>
            </a:r>
            <a:r>
              <a:rPr lang="en-US" dirty="0" smtClean="0"/>
              <a:t>left occiput 20 </a:t>
            </a:r>
            <a:r>
              <a:rPr lang="en-US" dirty="0"/>
              <a:t>mm</a:t>
            </a:r>
            <a:r>
              <a:rPr lang="en-US" dirty="0" smtClean="0"/>
              <a:t>.</a:t>
            </a:r>
            <a:endParaRPr lang="en-US" dirty="0"/>
          </a:p>
          <a:p>
            <a:endParaRPr lang="en-US" dirty="0"/>
          </a:p>
          <a:p>
            <a:r>
              <a:rPr lang="en-US" dirty="0"/>
              <a:t>Stable significant cerebral atrophy and caudate head </a:t>
            </a:r>
            <a:r>
              <a:rPr lang="en-US" dirty="0" smtClean="0"/>
              <a:t>atrophy consistent </a:t>
            </a:r>
            <a:r>
              <a:rPr lang="en-US" dirty="0"/>
              <a:t>with Huntington's.</a:t>
            </a:r>
          </a:p>
          <a:p>
            <a:endParaRPr lang="en-US" dirty="0"/>
          </a:p>
          <a:p>
            <a:r>
              <a:rPr lang="en-US" dirty="0"/>
              <a:t>Stable enlarged lateral, third ventricles, cerebral aqueduct </a:t>
            </a:r>
            <a:r>
              <a:rPr lang="en-US" dirty="0" smtClean="0"/>
              <a:t>and fourth </a:t>
            </a:r>
            <a:r>
              <a:rPr lang="en-US" dirty="0"/>
              <a:t>ventricle. </a:t>
            </a:r>
          </a:p>
        </p:txBody>
      </p:sp>
    </p:spTree>
    <p:extLst>
      <p:ext uri="{BB962C8B-B14F-4D97-AF65-F5344CB8AC3E}">
        <p14:creationId xmlns:p14="http://schemas.microsoft.com/office/powerpoint/2010/main" val="1085205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3652" y="318504"/>
            <a:ext cx="5429250" cy="6276975"/>
          </a:xfrm>
          <a:prstGeom prst="rect">
            <a:avLst/>
          </a:prstGeom>
        </p:spPr>
      </p:pic>
      <p:pic>
        <p:nvPicPr>
          <p:cNvPr id="1026" name="Picture 2" descr="Image result for mri cerebral atroph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0594" y="2148923"/>
            <a:ext cx="6317012" cy="2616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3495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MRI Brain</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a:p>
          <a:p>
            <a:r>
              <a:rPr lang="en-US" dirty="0"/>
              <a:t>No gross acute intracranial pathology.  </a:t>
            </a:r>
          </a:p>
          <a:p>
            <a:endParaRPr lang="en-US" dirty="0"/>
          </a:p>
          <a:p>
            <a:r>
              <a:rPr lang="en-US" dirty="0" smtClean="0"/>
              <a:t>Partially loculated </a:t>
            </a:r>
            <a:r>
              <a:rPr lang="en-US" dirty="0"/>
              <a:t>chronic subdural hematomas, </a:t>
            </a:r>
            <a:r>
              <a:rPr lang="en-US" dirty="0" smtClean="0"/>
              <a:t>largest in </a:t>
            </a:r>
            <a:r>
              <a:rPr lang="en-US" dirty="0"/>
              <a:t>the region of the left occipital pole, </a:t>
            </a:r>
            <a:r>
              <a:rPr lang="en-US" dirty="0" smtClean="0"/>
              <a:t>possibly </a:t>
            </a:r>
            <a:r>
              <a:rPr lang="en-US" dirty="0"/>
              <a:t>of varying </a:t>
            </a:r>
            <a:r>
              <a:rPr lang="en-US" dirty="0" smtClean="0"/>
              <a:t>ages.</a:t>
            </a:r>
            <a:endParaRPr lang="en-US" dirty="0"/>
          </a:p>
          <a:p>
            <a:endParaRPr lang="en-US" dirty="0"/>
          </a:p>
          <a:p>
            <a:r>
              <a:rPr lang="en-US" dirty="0"/>
              <a:t>There is bilateral caudate and putamen </a:t>
            </a:r>
            <a:r>
              <a:rPr lang="en-US" dirty="0" smtClean="0"/>
              <a:t>atrophy consistent </a:t>
            </a:r>
            <a:r>
              <a:rPr lang="en-US" dirty="0"/>
              <a:t>with the history of </a:t>
            </a:r>
            <a:r>
              <a:rPr lang="en-US" dirty="0" smtClean="0"/>
              <a:t>Huntington's disease</a:t>
            </a:r>
            <a:r>
              <a:rPr lang="en-US" dirty="0"/>
              <a:t>.</a:t>
            </a:r>
          </a:p>
          <a:p>
            <a:pPr marL="0" indent="0">
              <a:buNone/>
            </a:pPr>
            <a:endParaRPr lang="en-US" dirty="0"/>
          </a:p>
          <a:p>
            <a:r>
              <a:rPr lang="en-US" dirty="0"/>
              <a:t>G</a:t>
            </a:r>
            <a:r>
              <a:rPr lang="en-US" dirty="0" smtClean="0"/>
              <a:t>eneralized </a:t>
            </a:r>
            <a:r>
              <a:rPr lang="en-US" dirty="0"/>
              <a:t>atrophy including brainstem atrophy raises </a:t>
            </a:r>
            <a:r>
              <a:rPr lang="en-US" dirty="0" smtClean="0"/>
              <a:t>the possibility </a:t>
            </a:r>
            <a:r>
              <a:rPr lang="en-US" dirty="0"/>
              <a:t>of other neurodegenrative </a:t>
            </a:r>
            <a:r>
              <a:rPr lang="en-US" dirty="0" smtClean="0"/>
              <a:t>diseases.</a:t>
            </a:r>
            <a:endParaRPr lang="en-US" dirty="0"/>
          </a:p>
          <a:p>
            <a:endParaRPr lang="en-US" dirty="0"/>
          </a:p>
          <a:p>
            <a:r>
              <a:rPr lang="en-US" dirty="0"/>
              <a:t>Enlargement of the ventricles </a:t>
            </a:r>
            <a:r>
              <a:rPr lang="en-US" dirty="0" smtClean="0"/>
              <a:t>with prominent lateral </a:t>
            </a:r>
            <a:r>
              <a:rPr lang="en-US" dirty="0"/>
              <a:t>and third </a:t>
            </a:r>
            <a:r>
              <a:rPr lang="en-US" dirty="0" smtClean="0"/>
              <a:t>ventricles. Ventricular </a:t>
            </a:r>
            <a:r>
              <a:rPr lang="en-US" dirty="0"/>
              <a:t>enlargement is out </a:t>
            </a:r>
            <a:r>
              <a:rPr lang="en-US" dirty="0" smtClean="0"/>
              <a:t>of proportion </a:t>
            </a:r>
            <a:r>
              <a:rPr lang="en-US" dirty="0"/>
              <a:t>to the prominent cerebral sulci.  The </a:t>
            </a:r>
            <a:r>
              <a:rPr lang="en-US" dirty="0" smtClean="0"/>
              <a:t>constellation of </a:t>
            </a:r>
            <a:r>
              <a:rPr lang="en-US" dirty="0"/>
              <a:t>findings suggests probable ex vacuo dilatation with </a:t>
            </a:r>
            <a:r>
              <a:rPr lang="en-US" dirty="0" smtClean="0"/>
              <a:t>possible superimposed </a:t>
            </a:r>
            <a:r>
              <a:rPr lang="en-US" dirty="0"/>
              <a:t>communicating </a:t>
            </a:r>
            <a:r>
              <a:rPr lang="en-US" dirty="0" smtClean="0"/>
              <a:t>hydrocephalus associated with TBIs.</a:t>
            </a:r>
            <a:endParaRPr lang="en-US" dirty="0"/>
          </a:p>
        </p:txBody>
      </p:sp>
    </p:spTree>
    <p:extLst>
      <p:ext uri="{BB962C8B-B14F-4D97-AF65-F5344CB8AC3E}">
        <p14:creationId xmlns:p14="http://schemas.microsoft.com/office/powerpoint/2010/main" val="982958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Hyperkinetic Movement Disorders</a:t>
            </a:r>
            <a:endParaRPr lang="en-US" dirty="0"/>
          </a:p>
        </p:txBody>
      </p:sp>
      <p:sp>
        <p:nvSpPr>
          <p:cNvPr id="3" name="Content Placeholder 2"/>
          <p:cNvSpPr>
            <a:spLocks noGrp="1"/>
          </p:cNvSpPr>
          <p:nvPr>
            <p:ph idx="1"/>
          </p:nvPr>
        </p:nvSpPr>
        <p:spPr/>
        <p:txBody>
          <a:bodyPr/>
          <a:lstStyle/>
          <a:p>
            <a:r>
              <a:rPr lang="en-US" dirty="0" smtClean="0"/>
              <a:t>Essential Tremor</a:t>
            </a:r>
          </a:p>
          <a:p>
            <a:r>
              <a:rPr lang="en-US" dirty="0" smtClean="0"/>
              <a:t>Dystonia</a:t>
            </a:r>
          </a:p>
          <a:p>
            <a:r>
              <a:rPr lang="en-US" dirty="0" smtClean="0"/>
              <a:t>Huntington’s Chorea</a:t>
            </a:r>
          </a:p>
          <a:p>
            <a:r>
              <a:rPr lang="en-US" dirty="0" smtClean="0"/>
              <a:t>Restless Leg Syndrome/Sleep Related Movement Disorders</a:t>
            </a:r>
          </a:p>
          <a:p>
            <a:r>
              <a:rPr lang="en-US" dirty="0" smtClean="0"/>
              <a:t>Tics and Tourette’s </a:t>
            </a:r>
          </a:p>
          <a:p>
            <a:r>
              <a:rPr lang="en-US" dirty="0" smtClean="0"/>
              <a:t>Drug Inducted (Tardive Dyskinesia/NMS)</a:t>
            </a:r>
          </a:p>
          <a:p>
            <a:endParaRPr lang="en-US" dirty="0"/>
          </a:p>
        </p:txBody>
      </p:sp>
    </p:spTree>
    <p:extLst>
      <p:ext uri="{BB962C8B-B14F-4D97-AF65-F5344CB8AC3E}">
        <p14:creationId xmlns:p14="http://schemas.microsoft.com/office/powerpoint/2010/main" val="4190109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 Disorders</a:t>
            </a:r>
            <a:endParaRPr lang="en-US" dirty="0"/>
          </a:p>
        </p:txBody>
      </p:sp>
      <p:sp>
        <p:nvSpPr>
          <p:cNvPr id="3" name="Content Placeholder 2"/>
          <p:cNvSpPr>
            <a:spLocks noGrp="1"/>
          </p:cNvSpPr>
          <p:nvPr>
            <p:ph idx="1"/>
          </p:nvPr>
        </p:nvSpPr>
        <p:spPr/>
        <p:txBody>
          <a:bodyPr/>
          <a:lstStyle/>
          <a:p>
            <a:r>
              <a:rPr lang="en-US" dirty="0" smtClean="0"/>
              <a:t>Hypokinetic (e.g. Parkinson’s) and Hyperkinetic</a:t>
            </a:r>
          </a:p>
          <a:p>
            <a:r>
              <a:rPr lang="en-US" dirty="0" smtClean="0"/>
              <a:t>On physical exam: gait, motor fxn, speed, amplitude, consistency, fatigability</a:t>
            </a:r>
          </a:p>
          <a:p>
            <a:r>
              <a:rPr lang="en-US" dirty="0" smtClean="0"/>
              <a:t>Tone (e.g. hypokinetic – rigidity) </a:t>
            </a:r>
          </a:p>
          <a:p>
            <a:r>
              <a:rPr lang="en-US" dirty="0" smtClean="0"/>
              <a:t>Gait – wide based? Pace? Stride length? Arm swing? Stability?</a:t>
            </a:r>
          </a:p>
          <a:p>
            <a:r>
              <a:rPr lang="en-US" dirty="0" smtClean="0"/>
              <a:t>Pull Test</a:t>
            </a:r>
          </a:p>
          <a:p>
            <a:r>
              <a:rPr lang="en-US" dirty="0" smtClean="0"/>
              <a:t>Cognitive evaluation</a:t>
            </a:r>
          </a:p>
        </p:txBody>
      </p:sp>
    </p:spTree>
    <p:extLst>
      <p:ext uri="{BB962C8B-B14F-4D97-AF65-F5344CB8AC3E}">
        <p14:creationId xmlns:p14="http://schemas.microsoft.com/office/powerpoint/2010/main" val="303059151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431</TotalTime>
  <Words>1713</Words>
  <Application>Microsoft Office PowerPoint</Application>
  <PresentationFormat>Widescreen</PresentationFormat>
  <Paragraphs>141</Paragraphs>
  <Slides>18</Slides>
  <Notes>0</Notes>
  <HiddenSlides>0</HiddenSlides>
  <MMClips>5</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Century Gothic</vt:lpstr>
      <vt:lpstr>Wingdings 3</vt:lpstr>
      <vt:lpstr>Slice</vt:lpstr>
      <vt:lpstr>Morning Report</vt:lpstr>
      <vt:lpstr>Chief Complaint</vt:lpstr>
      <vt:lpstr>HPI</vt:lpstr>
      <vt:lpstr>PowerPoint Presentation</vt:lpstr>
      <vt:lpstr>CT Brain</vt:lpstr>
      <vt:lpstr>PowerPoint Presentation</vt:lpstr>
      <vt:lpstr>MRI Brain</vt:lpstr>
      <vt:lpstr>Hyperkinetic Movement Disorders</vt:lpstr>
      <vt:lpstr>Movement Disorders</vt:lpstr>
      <vt:lpstr>Huntington’s</vt:lpstr>
      <vt:lpstr>Essential Tremor</vt:lpstr>
      <vt:lpstr>PowerPoint Presentation</vt:lpstr>
      <vt:lpstr>Dystonia</vt:lpstr>
      <vt:lpstr>Tics and Tourette’s</vt:lpstr>
      <vt:lpstr>Restless Leg</vt:lpstr>
      <vt:lpstr>PowerPoint Presentation</vt:lpstr>
      <vt:lpstr>PowerPoint Presentation</vt:lpstr>
      <vt:lpstr>PowerPoint Presentation</vt:lpstr>
    </vt:vector>
  </TitlesOfParts>
  <Company>Olive View-UCLA Medical Center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Liza Buchbinder</dc:title>
  <dc:creator>OVMC Kiosk</dc:creator>
  <cp:lastModifiedBy>Duminda Suraweera</cp:lastModifiedBy>
  <cp:revision>19</cp:revision>
  <dcterms:created xsi:type="dcterms:W3CDTF">2017-05-08T16:57:47Z</dcterms:created>
  <dcterms:modified xsi:type="dcterms:W3CDTF">2017-05-09T15:27:48Z</dcterms:modified>
</cp:coreProperties>
</file>