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0" r:id="rId1"/>
  </p:sldMasterIdLst>
  <p:sldIdLst>
    <p:sldId id="256" r:id="rId2"/>
    <p:sldId id="289" r:id="rId3"/>
    <p:sldId id="261" r:id="rId4"/>
    <p:sldId id="259" r:id="rId5"/>
    <p:sldId id="279" r:id="rId6"/>
    <p:sldId id="306" r:id="rId7"/>
    <p:sldId id="302" r:id="rId8"/>
    <p:sldId id="303" r:id="rId9"/>
    <p:sldId id="304" r:id="rId10"/>
    <p:sldId id="317" r:id="rId11"/>
    <p:sldId id="305" r:id="rId12"/>
    <p:sldId id="298" r:id="rId13"/>
    <p:sldId id="310" r:id="rId14"/>
    <p:sldId id="318" r:id="rId15"/>
    <p:sldId id="311" r:id="rId16"/>
    <p:sldId id="313" r:id="rId17"/>
    <p:sldId id="291" r:id="rId18"/>
    <p:sldId id="292" r:id="rId19"/>
    <p:sldId id="293" r:id="rId20"/>
    <p:sldId id="294" r:id="rId21"/>
    <p:sldId id="316" r:id="rId22"/>
    <p:sldId id="315" r:id="rId23"/>
    <p:sldId id="307" r:id="rId24"/>
    <p:sldId id="296" r:id="rId25"/>
    <p:sldId id="297" r:id="rId26"/>
    <p:sldId id="308" r:id="rId27"/>
    <p:sldId id="30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5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743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929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79664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747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3407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292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00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3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4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4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7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2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2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4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0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61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65" y="1250733"/>
            <a:ext cx="11200080" cy="2577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633" y="70802"/>
            <a:ext cx="5030302" cy="774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427" y="6207825"/>
            <a:ext cx="3810835" cy="495422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68084" y="4339591"/>
            <a:ext cx="9889563" cy="2250416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solidFill>
                  <a:srgbClr val="FFFF00"/>
                </a:solidFill>
              </a:rPr>
              <a:t>PRESENTER: </a:t>
            </a:r>
            <a:r>
              <a:rPr lang="en-US" sz="2700" b="1" dirty="0" err="1" smtClean="0">
                <a:solidFill>
                  <a:srgbClr val="FFFF00"/>
                </a:solidFill>
              </a:rPr>
              <a:t>Quynh</a:t>
            </a:r>
            <a:r>
              <a:rPr lang="en-US" sz="2700" b="1" dirty="0" smtClean="0">
                <a:solidFill>
                  <a:srgbClr val="FFFF00"/>
                </a:solidFill>
              </a:rPr>
              <a:t> vu, pgy-2</a:t>
            </a:r>
          </a:p>
          <a:p>
            <a:r>
              <a:rPr lang="en-US" sz="2700" b="1" dirty="0" err="1" smtClean="0">
                <a:solidFill>
                  <a:srgbClr val="FFFF00"/>
                </a:solidFill>
              </a:rPr>
              <a:t>Ucla</a:t>
            </a:r>
            <a:r>
              <a:rPr lang="en-US" sz="2700" b="1" dirty="0" smtClean="0">
                <a:solidFill>
                  <a:srgbClr val="FFFF00"/>
                </a:solidFill>
              </a:rPr>
              <a:t>-olive view internal medicine</a:t>
            </a:r>
          </a:p>
          <a:p>
            <a:r>
              <a:rPr lang="en-US" sz="2700" b="1" dirty="0" smtClean="0">
                <a:solidFill>
                  <a:srgbClr val="FFFF00"/>
                </a:solidFill>
              </a:rPr>
              <a:t>c/o VASIF MAYAN </a:t>
            </a:r>
            <a:endParaRPr lang="en-US" sz="2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CRITIQUE BREAK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999130"/>
            <a:ext cx="10497018" cy="4195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Clinically sensible intervention?</a:t>
            </a:r>
          </a:p>
          <a:p>
            <a:r>
              <a:rPr lang="en-US" sz="4000" dirty="0" smtClean="0"/>
              <a:t>Any “contamination” of controls?</a:t>
            </a:r>
          </a:p>
          <a:p>
            <a:r>
              <a:rPr lang="en-US" sz="4000" dirty="0" smtClean="0"/>
              <a:t>Any “co-interventions” for the treated?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5688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50" y="535901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IN" sz="4700" dirty="0" smtClean="0">
                <a:solidFill>
                  <a:srgbClr val="FFFF00"/>
                </a:solidFill>
              </a:rPr>
              <a:t>END POINTS</a:t>
            </a:r>
            <a:r>
              <a:rPr lang="en-IN" b="1" dirty="0" smtClean="0"/>
              <a:t/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1250" y="1558344"/>
            <a:ext cx="12192000" cy="5100033"/>
          </a:xfrm>
        </p:spPr>
        <p:txBody>
          <a:bodyPr>
            <a:normAutofit/>
          </a:bodyPr>
          <a:lstStyle/>
          <a:p>
            <a:r>
              <a:rPr lang="en-IN" sz="4000" dirty="0"/>
              <a:t>P</a:t>
            </a:r>
            <a:r>
              <a:rPr lang="en-IN" sz="4000" dirty="0" smtClean="0"/>
              <a:t>rimary end point: all-cause mortality at 28 days</a:t>
            </a:r>
          </a:p>
          <a:p>
            <a:endParaRPr lang="en-IN" sz="4000" dirty="0" smtClean="0"/>
          </a:p>
          <a:p>
            <a:r>
              <a:rPr lang="en-IN" sz="4000" dirty="0" smtClean="0"/>
              <a:t>Secondary end points: all-cause mortality or liver transplantation at 90 days and at 1 year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9382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414522"/>
            <a:ext cx="12011696" cy="1045566"/>
          </a:xfrm>
        </p:spPr>
        <p:txBody>
          <a:bodyPr>
            <a:normAutofit fontScale="90000"/>
          </a:bodyPr>
          <a:lstStyle/>
          <a:p>
            <a:r>
              <a:rPr lang="en-IN" sz="4700" dirty="0" smtClean="0">
                <a:solidFill>
                  <a:srgbClr val="FFFF00"/>
                </a:solidFill>
              </a:rPr>
              <a:t>Evaluations During and After Treatment</a:t>
            </a:r>
            <a:r>
              <a:rPr lang="en-IN" dirty="0" smtClean="0">
                <a:solidFill>
                  <a:srgbClr val="FFFF00"/>
                </a:solidFill>
              </a:rPr>
              <a:t/>
            </a:r>
            <a:br>
              <a:rPr lang="en-IN" dirty="0" smtClean="0">
                <a:solidFill>
                  <a:srgbClr val="FFFF00"/>
                </a:solidFill>
              </a:rPr>
            </a:b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437" y="2365525"/>
            <a:ext cx="10936875" cy="3981488"/>
          </a:xfrm>
        </p:spPr>
        <p:txBody>
          <a:bodyPr>
            <a:normAutofit/>
          </a:bodyPr>
          <a:lstStyle/>
          <a:p>
            <a:r>
              <a:rPr lang="en-IN" sz="3600" dirty="0" smtClean="0"/>
              <a:t>Treatment Day 7, 14, 21, and 28</a:t>
            </a:r>
          </a:p>
          <a:p>
            <a:r>
              <a:rPr lang="en-US" sz="3600" dirty="0" smtClean="0"/>
              <a:t>On discharge from hospital</a:t>
            </a:r>
          </a:p>
          <a:p>
            <a:r>
              <a:rPr lang="en-US" sz="3600" dirty="0" smtClean="0"/>
              <a:t>3 months</a:t>
            </a:r>
          </a:p>
          <a:p>
            <a:r>
              <a:rPr lang="en-US" sz="3600" dirty="0" smtClean="0"/>
              <a:t>1 year</a:t>
            </a:r>
            <a:endParaRPr lang="en-IN" sz="3600" dirty="0" smtClean="0"/>
          </a:p>
        </p:txBody>
      </p:sp>
    </p:spTree>
    <p:extLst>
      <p:ext uri="{BB962C8B-B14F-4D97-AF65-F5344CB8AC3E}">
        <p14:creationId xmlns:p14="http://schemas.microsoft.com/office/powerpoint/2010/main" val="346093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30" y="658906"/>
            <a:ext cx="9404723" cy="140053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INDICATORS USED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430" y="1942895"/>
            <a:ext cx="8946541" cy="4195481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Maddrey’s</a:t>
            </a:r>
            <a:r>
              <a:rPr lang="en-US" sz="4000" dirty="0" smtClean="0"/>
              <a:t> discriminant function</a:t>
            </a:r>
          </a:p>
          <a:p>
            <a:r>
              <a:rPr lang="en-US" sz="4000" dirty="0" smtClean="0"/>
              <a:t>MELD score</a:t>
            </a:r>
          </a:p>
          <a:p>
            <a:r>
              <a:rPr lang="en-US" sz="4000" dirty="0" smtClean="0"/>
              <a:t>Glasgow alcoholic hepatitis score</a:t>
            </a:r>
          </a:p>
          <a:p>
            <a:r>
              <a:rPr lang="en-US" sz="4000" dirty="0" smtClean="0"/>
              <a:t>Lille score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8263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52" y="652388"/>
            <a:ext cx="9404723" cy="140053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CRITIQUE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2918"/>
            <a:ext cx="12192000" cy="4195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Blinded results?</a:t>
            </a:r>
          </a:p>
          <a:p>
            <a:r>
              <a:rPr lang="en-US" sz="4000" dirty="0" smtClean="0"/>
              <a:t>Would you have chosen the same outcomes?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018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377" y="1025290"/>
            <a:ext cx="12246378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967" y="569259"/>
            <a:ext cx="9404723" cy="140053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28-DAY MORTALITY</a:t>
            </a:r>
            <a:endParaRPr lang="en-IN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76311"/>
              </p:ext>
            </p:extLst>
          </p:nvPr>
        </p:nvGraphicFramePr>
        <p:xfrm>
          <a:off x="368967" y="2052638"/>
          <a:ext cx="11117180" cy="2895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283117"/>
                <a:gridCol w="38340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GROUP</a:t>
                      </a:r>
                      <a:endParaRPr lang="en-IN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MORTALITY</a:t>
                      </a:r>
                      <a:endParaRPr lang="en-IN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PLACEBO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baseline="0" dirty="0" err="1" smtClean="0"/>
                        <a:t>PLACEBO</a:t>
                      </a:r>
                      <a:endParaRPr lang="en-IN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17</a:t>
                      </a:r>
                      <a:endParaRPr lang="en-IN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PREDNISOLONE PLACEBO</a:t>
                      </a:r>
                      <a:endParaRPr lang="en-IN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14</a:t>
                      </a:r>
                      <a:endParaRPr lang="en-IN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PENTOXIFYLLINE</a:t>
                      </a:r>
                      <a:r>
                        <a:rPr lang="en-US" sz="3200" b="1" baseline="0" dirty="0" smtClean="0"/>
                        <a:t> PLACEBO</a:t>
                      </a:r>
                      <a:endParaRPr lang="en-IN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19</a:t>
                      </a:r>
                      <a:endParaRPr lang="en-IN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PREDNSIOLONE PENTOXIFYLLINE</a:t>
                      </a:r>
                      <a:endParaRPr lang="en-IN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13</a:t>
                      </a:r>
                      <a:endParaRPr lang="en-IN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0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55" y="66153"/>
            <a:ext cx="9636878" cy="750440"/>
          </a:xfrm>
        </p:spPr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entoxifylline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876599"/>
            <a:ext cx="8614611" cy="58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30" y="452718"/>
            <a:ext cx="7831304" cy="593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30" y="264459"/>
            <a:ext cx="9219784" cy="573977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rednisolone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68" y="1152983"/>
            <a:ext cx="7417719" cy="55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72" y="191677"/>
            <a:ext cx="10058400" cy="6467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703" y="2267337"/>
            <a:ext cx="1532565" cy="231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042" y="298073"/>
            <a:ext cx="8385079" cy="62618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35707" y="3977988"/>
            <a:ext cx="4188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 value 0.06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85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291" y="1250813"/>
            <a:ext cx="5473951" cy="509047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Infections were nearly twice as common in the prednisolone group</a:t>
            </a:r>
            <a:endParaRPr lang="en-IN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487" y="1250813"/>
            <a:ext cx="5787587" cy="509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3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40" y="488576"/>
            <a:ext cx="9404723" cy="140053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ADVERSE EFFECTS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2052918"/>
            <a:ext cx="11903242" cy="480508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Prednisolone group infection rate		13%</a:t>
            </a:r>
          </a:p>
          <a:p>
            <a:r>
              <a:rPr lang="en-US" sz="2800" b="1" dirty="0" smtClean="0"/>
              <a:t>Groups without prednisolone				7%</a:t>
            </a:r>
            <a:r>
              <a:rPr lang="en-IN" sz="2800" b="1" dirty="0" smtClean="0"/>
              <a:t>		</a:t>
            </a:r>
          </a:p>
          <a:p>
            <a:r>
              <a:rPr lang="en-IN" sz="2800" b="1" dirty="0" smtClean="0">
                <a:solidFill>
                  <a:srgbClr val="FFC000"/>
                </a:solidFill>
              </a:rPr>
              <a:t>[ p value 0.002]</a:t>
            </a:r>
          </a:p>
          <a:p>
            <a:endParaRPr lang="en-US" sz="2800" b="1" dirty="0"/>
          </a:p>
          <a:p>
            <a:r>
              <a:rPr lang="en-US" sz="2800" b="1" dirty="0" smtClean="0"/>
              <a:t>95% deaths during the study were due to liver related causes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24% were due to infections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776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11" y="452718"/>
            <a:ext cx="10105888" cy="590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00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123" y="1783320"/>
            <a:ext cx="5524232" cy="4734676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No clear mortality benefit for </a:t>
            </a:r>
            <a:r>
              <a:rPr lang="en-US" sz="5400" b="1" dirty="0" err="1" smtClean="0"/>
              <a:t>Pentoxifylline</a:t>
            </a:r>
            <a:endParaRPr lang="en-IN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355" y="1853248"/>
            <a:ext cx="6054491" cy="473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166" y="1928784"/>
            <a:ext cx="5104982" cy="4504100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Uncertainity</a:t>
            </a:r>
            <a:r>
              <a:rPr lang="en-US" sz="4800" b="1" dirty="0" smtClean="0"/>
              <a:t> persists regarding Prednisolone</a:t>
            </a:r>
            <a:endParaRPr lang="en-IN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853248"/>
            <a:ext cx="6037097" cy="475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35" y="192742"/>
            <a:ext cx="9404723" cy="140053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DISCUSSION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22948"/>
            <a:ext cx="12063663" cy="5566610"/>
          </a:xfrm>
        </p:spPr>
        <p:txBody>
          <a:bodyPr>
            <a:noAutofit/>
          </a:bodyPr>
          <a:lstStyle/>
          <a:p>
            <a:r>
              <a:rPr lang="en-IN" sz="3200" dirty="0" smtClean="0"/>
              <a:t>Controversy over the use of glucocorticoids in severe alcoholic hepatitis has persisted for many years</a:t>
            </a:r>
          </a:p>
          <a:p>
            <a:r>
              <a:rPr lang="en-IN" sz="3200" dirty="0" smtClean="0"/>
              <a:t>In the study, the reduction in 28-day mortality observed among patients treated with prednisolone did not reach the conventional threshold of statistical significance</a:t>
            </a:r>
          </a:p>
          <a:p>
            <a:r>
              <a:rPr lang="en-IN" sz="3600" b="1" dirty="0">
                <a:solidFill>
                  <a:srgbClr val="FFC000"/>
                </a:solidFill>
              </a:rPr>
              <a:t>N</a:t>
            </a:r>
            <a:r>
              <a:rPr lang="en-IN" sz="3600" b="1" dirty="0" smtClean="0">
                <a:solidFill>
                  <a:srgbClr val="FFC000"/>
                </a:solidFill>
              </a:rPr>
              <a:t>o significant differences were observed </a:t>
            </a:r>
            <a:r>
              <a:rPr lang="en-IN" sz="3200" dirty="0" smtClean="0"/>
              <a:t>in 90-day or 12-month outcomes</a:t>
            </a:r>
          </a:p>
          <a:p>
            <a:r>
              <a:rPr lang="en-IN" sz="3200" b="1" dirty="0">
                <a:solidFill>
                  <a:srgbClr val="FFC000"/>
                </a:solidFill>
              </a:rPr>
              <a:t>S</a:t>
            </a:r>
            <a:r>
              <a:rPr lang="en-IN" sz="3200" b="1" dirty="0" smtClean="0">
                <a:solidFill>
                  <a:srgbClr val="FFC000"/>
                </a:solidFill>
              </a:rPr>
              <a:t>ignificant advantage with respect to 28-day mortality was seen with prednisolone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7028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165" y="561003"/>
            <a:ext cx="11569951" cy="64173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sz="3600" dirty="0" smtClean="0"/>
          </a:p>
          <a:p>
            <a:r>
              <a:rPr lang="en-IN" sz="3600" dirty="0" smtClean="0"/>
              <a:t>In summary, in the STOPAH trial, </a:t>
            </a:r>
            <a:r>
              <a:rPr lang="en-IN" sz="3600" dirty="0" err="1" smtClean="0"/>
              <a:t>pentoxifylline</a:t>
            </a:r>
            <a:r>
              <a:rPr lang="en-IN" sz="3600" dirty="0" smtClean="0"/>
              <a:t> did not improve outcomes in patients with alcoholic hepatitis </a:t>
            </a:r>
          </a:p>
          <a:p>
            <a:r>
              <a:rPr lang="en-IN" sz="3600" dirty="0" smtClean="0"/>
              <a:t>The findings suggest that the administration of </a:t>
            </a:r>
            <a:r>
              <a:rPr lang="en-IN" sz="3600" b="1" dirty="0" smtClean="0">
                <a:solidFill>
                  <a:srgbClr val="FF0000"/>
                </a:solidFill>
              </a:rPr>
              <a:t>40 mg of prednisolone daily for 1 month</a:t>
            </a:r>
            <a:r>
              <a:rPr lang="en-IN" sz="3600" dirty="0" smtClean="0"/>
              <a:t> may have a </a:t>
            </a:r>
            <a:r>
              <a:rPr lang="en-IN" sz="4000" b="1" dirty="0" smtClean="0">
                <a:solidFill>
                  <a:srgbClr val="FFC000"/>
                </a:solidFill>
              </a:rPr>
              <a:t>beneficial effect on short term mortality </a:t>
            </a:r>
            <a:r>
              <a:rPr lang="en-IN" sz="3600" dirty="0" smtClean="0"/>
              <a:t>but not on the medium-term or long-term outcome of alcoholic hepatitis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0505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ENGLAND JOURNAL OF </a:t>
            </a:r>
            <a:r>
              <a:rPr lang="en-US" dirty="0" smtClean="0"/>
              <a:t>MEDICINE, APRIL</a:t>
            </a:r>
            <a:r>
              <a:rPr lang="en-US" dirty="0"/>
              <a:t>, </a:t>
            </a:r>
            <a:r>
              <a:rPr lang="en-US" dirty="0" smtClean="0"/>
              <a:t>2015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03" y="1691322"/>
            <a:ext cx="9891232" cy="478675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</a:t>
            </a:r>
          </a:p>
          <a:p>
            <a:pPr marL="0" indent="0">
              <a:buNone/>
            </a:pPr>
            <a:r>
              <a:rPr lang="en-IN" sz="4400" b="1" dirty="0" err="1" smtClean="0">
                <a:solidFill>
                  <a:srgbClr val="FFC000"/>
                </a:solidFill>
              </a:rPr>
              <a:t>ST</a:t>
            </a:r>
            <a:r>
              <a:rPr lang="en-IN" sz="2800" dirty="0" err="1" smtClean="0"/>
              <a:t>eroids</a:t>
            </a:r>
            <a:r>
              <a:rPr lang="en-IN" sz="2800" dirty="0" smtClean="0"/>
              <a:t> </a:t>
            </a:r>
            <a:r>
              <a:rPr lang="en-IN" sz="4400" b="1" dirty="0">
                <a:solidFill>
                  <a:srgbClr val="FFC000"/>
                </a:solidFill>
              </a:rPr>
              <a:t>O</a:t>
            </a:r>
            <a:r>
              <a:rPr lang="en-IN" sz="2800" dirty="0" smtClean="0"/>
              <a:t>r </a:t>
            </a:r>
            <a:r>
              <a:rPr lang="en-IN" sz="4400" b="1" dirty="0" err="1" smtClean="0">
                <a:solidFill>
                  <a:srgbClr val="FFC000"/>
                </a:solidFill>
              </a:rPr>
              <a:t>P</a:t>
            </a:r>
            <a:r>
              <a:rPr lang="en-IN" sz="2800" dirty="0" err="1" smtClean="0"/>
              <a:t>entoxifylline</a:t>
            </a:r>
            <a:r>
              <a:rPr lang="en-IN" sz="2800" dirty="0" smtClean="0"/>
              <a:t> for </a:t>
            </a:r>
            <a:r>
              <a:rPr lang="en-IN" sz="4400" b="1" dirty="0" smtClean="0">
                <a:solidFill>
                  <a:srgbClr val="FFC000"/>
                </a:solidFill>
              </a:rPr>
              <a:t>A</a:t>
            </a:r>
            <a:r>
              <a:rPr lang="en-IN" sz="2800" dirty="0" smtClean="0"/>
              <a:t>lcoholic </a:t>
            </a:r>
            <a:r>
              <a:rPr lang="en-IN" sz="4400" b="1" dirty="0" smtClean="0">
                <a:solidFill>
                  <a:srgbClr val="FFC000"/>
                </a:solidFill>
              </a:rPr>
              <a:t>H</a:t>
            </a:r>
            <a:r>
              <a:rPr lang="en-IN" sz="2800" dirty="0" smtClean="0"/>
              <a:t>epatitis</a:t>
            </a:r>
          </a:p>
          <a:p>
            <a:pPr marL="0" indent="0">
              <a:buNone/>
            </a:pPr>
            <a:endParaRPr lang="en-IN" sz="2800" dirty="0"/>
          </a:p>
          <a:p>
            <a:pPr marL="0" indent="0">
              <a:buNone/>
            </a:pPr>
            <a:r>
              <a:rPr lang="en-IN" sz="2800" dirty="0" smtClean="0"/>
              <a:t>to determine whether prednisolone or </a:t>
            </a:r>
            <a:r>
              <a:rPr lang="en-IN" sz="2800" dirty="0" err="1" smtClean="0"/>
              <a:t>pentoxifylline</a:t>
            </a:r>
            <a:r>
              <a:rPr lang="en-IN" sz="2800" dirty="0" smtClean="0"/>
              <a:t> administered for a </a:t>
            </a:r>
            <a:r>
              <a:rPr lang="en-IN" sz="2800" dirty="0" smtClean="0">
                <a:solidFill>
                  <a:srgbClr val="FFC000"/>
                </a:solidFill>
              </a:rPr>
              <a:t>28-day</a:t>
            </a:r>
            <a:r>
              <a:rPr lang="en-IN" sz="2800" dirty="0" smtClean="0"/>
              <a:t> period reduced </a:t>
            </a:r>
            <a:r>
              <a:rPr lang="en-IN" sz="2800" dirty="0" smtClean="0">
                <a:solidFill>
                  <a:srgbClr val="FFC000"/>
                </a:solidFill>
              </a:rPr>
              <a:t>short-term</a:t>
            </a:r>
            <a:r>
              <a:rPr lang="en-IN" sz="2800" dirty="0" smtClean="0"/>
              <a:t> and </a:t>
            </a:r>
            <a:r>
              <a:rPr lang="en-IN" sz="2800" dirty="0" smtClean="0">
                <a:solidFill>
                  <a:srgbClr val="FFC000"/>
                </a:solidFill>
              </a:rPr>
              <a:t>medium-term mortality </a:t>
            </a:r>
            <a:r>
              <a:rPr lang="en-IN" sz="2800" dirty="0" smtClean="0"/>
              <a:t>among patients admitted with severe alcoholic hepatitis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3042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" y="0"/>
            <a:ext cx="11269014" cy="84485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BACKGROUND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4552"/>
            <a:ext cx="11153104" cy="5853448"/>
          </a:xfrm>
        </p:spPr>
        <p:txBody>
          <a:bodyPr>
            <a:noAutofit/>
          </a:bodyPr>
          <a:lstStyle/>
          <a:p>
            <a:r>
              <a:rPr lang="en-IN" sz="2800" dirty="0"/>
              <a:t>Alcoholic hepatitis is a distinct manifestation of alcoholic liver disease that is characterized by jaundice and liver </a:t>
            </a:r>
            <a:r>
              <a:rPr lang="en-IN" sz="2800" dirty="0" smtClean="0"/>
              <a:t>failure in a patient with history of prolonged and heavy alcohol use.</a:t>
            </a:r>
            <a:endParaRPr lang="en-IN" sz="2800" dirty="0"/>
          </a:p>
          <a:p>
            <a:pPr>
              <a:buNone/>
            </a:pPr>
            <a:r>
              <a:rPr lang="en-IN" sz="2800" dirty="0"/>
              <a:t>   The severity of alcoholic hepatitis is conventionally defined by </a:t>
            </a:r>
            <a:r>
              <a:rPr lang="en-IN" sz="2800" dirty="0" err="1">
                <a:solidFill>
                  <a:srgbClr val="FFFF00"/>
                </a:solidFill>
              </a:rPr>
              <a:t>Maddrey’s</a:t>
            </a:r>
            <a:r>
              <a:rPr lang="en-IN" sz="2800" dirty="0">
                <a:solidFill>
                  <a:srgbClr val="FFFF00"/>
                </a:solidFill>
              </a:rPr>
              <a:t> discriminant </a:t>
            </a:r>
            <a:r>
              <a:rPr lang="en-IN" sz="2800" dirty="0" smtClean="0">
                <a:solidFill>
                  <a:srgbClr val="FFFF00"/>
                </a:solidFill>
              </a:rPr>
              <a:t>function</a:t>
            </a:r>
          </a:p>
          <a:p>
            <a:pPr>
              <a:buNone/>
            </a:pPr>
            <a:r>
              <a:rPr lang="en-IN" sz="2800" dirty="0"/>
              <a:t>[</a:t>
            </a:r>
            <a:r>
              <a:rPr lang="en-IN" sz="2800" dirty="0" smtClean="0"/>
              <a:t>4.6 </a:t>
            </a:r>
            <a:r>
              <a:rPr lang="en-IN" sz="2800" dirty="0"/>
              <a:t>× </a:t>
            </a:r>
            <a:r>
              <a:rPr lang="en-IN" sz="2800" dirty="0" smtClean="0"/>
              <a:t>(difference in PT) + </a:t>
            </a:r>
            <a:r>
              <a:rPr lang="en-IN" sz="2800" dirty="0"/>
              <a:t>serum bilirubin level ( mg/dl</a:t>
            </a:r>
            <a:r>
              <a:rPr lang="en-IN" sz="2800" dirty="0" smtClean="0"/>
              <a:t>)]</a:t>
            </a:r>
          </a:p>
          <a:p>
            <a:pPr>
              <a:buNone/>
            </a:pPr>
            <a:r>
              <a:rPr lang="en-IN" sz="2800" dirty="0" smtClean="0"/>
              <a:t> </a:t>
            </a:r>
            <a:endParaRPr lang="en-IN" sz="2800" dirty="0"/>
          </a:p>
          <a:p>
            <a:pPr>
              <a:buNone/>
            </a:pPr>
            <a:r>
              <a:rPr lang="en-IN" sz="2800" dirty="0"/>
              <a:t> </a:t>
            </a:r>
            <a:r>
              <a:rPr lang="en-IN" sz="2800" dirty="0" smtClean="0"/>
              <a:t>&gt;32 </a:t>
            </a:r>
            <a:r>
              <a:rPr lang="en-IN" sz="2800" dirty="0"/>
              <a:t>indicates severe alcoholic hepatitis that carries an adverse </a:t>
            </a:r>
            <a:r>
              <a:rPr lang="en-IN" sz="2800" dirty="0" smtClean="0"/>
              <a:t>prognosis</a:t>
            </a:r>
          </a:p>
          <a:p>
            <a:pPr>
              <a:buNone/>
            </a:pPr>
            <a:r>
              <a:rPr lang="en-IN" sz="2800" dirty="0" smtClean="0"/>
              <a:t>20 </a:t>
            </a:r>
            <a:r>
              <a:rPr lang="en-IN" sz="2800" dirty="0"/>
              <a:t>to 30</a:t>
            </a:r>
            <a:r>
              <a:rPr lang="en-IN" sz="2800" dirty="0" smtClean="0"/>
              <a:t>% mortality </a:t>
            </a:r>
            <a:r>
              <a:rPr lang="en-IN" sz="2800" dirty="0"/>
              <a:t>within 1 month after </a:t>
            </a:r>
            <a:r>
              <a:rPr lang="en-IN" sz="2800" dirty="0" smtClean="0"/>
              <a:t>presentation</a:t>
            </a:r>
          </a:p>
          <a:p>
            <a:pPr>
              <a:buNone/>
            </a:pPr>
            <a:r>
              <a:rPr lang="en-IN" sz="2800" dirty="0" smtClean="0"/>
              <a:t>30 </a:t>
            </a:r>
            <a:r>
              <a:rPr lang="en-IN" sz="2800" dirty="0"/>
              <a:t>to 40% </a:t>
            </a:r>
            <a:r>
              <a:rPr lang="en-IN" sz="2800" dirty="0" smtClean="0"/>
              <a:t>mortality within </a:t>
            </a:r>
            <a:r>
              <a:rPr lang="en-IN" sz="2800" dirty="0"/>
              <a:t>6 months after presentation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6392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3200" b="1" dirty="0" smtClean="0">
                <a:solidFill>
                  <a:srgbClr val="FFFF00"/>
                </a:solidFill>
              </a:rPr>
              <a:t>Study Design and Oversight</a:t>
            </a:r>
          </a:p>
          <a:p>
            <a:r>
              <a:rPr lang="en-IN" sz="3200" dirty="0" err="1" smtClean="0"/>
              <a:t>Multicenter</a:t>
            </a:r>
            <a:endParaRPr lang="en-IN" sz="3200" dirty="0" smtClean="0"/>
          </a:p>
          <a:p>
            <a:r>
              <a:rPr lang="en-IN" sz="3200" dirty="0" smtClean="0"/>
              <a:t>Randomized</a:t>
            </a:r>
          </a:p>
          <a:p>
            <a:r>
              <a:rPr lang="en-IN" sz="3200" dirty="0" smtClean="0"/>
              <a:t>double-blind trial</a:t>
            </a:r>
            <a:endParaRPr lang="en-IN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41479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41" y="122423"/>
            <a:ext cx="11705027" cy="65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53" y="215153"/>
            <a:ext cx="9404723" cy="1400530"/>
          </a:xfrm>
        </p:spPr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INCLUSION CRITERIA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7853" y="1152983"/>
            <a:ext cx="11784147" cy="5312211"/>
          </a:xfrm>
        </p:spPr>
        <p:txBody>
          <a:bodyPr>
            <a:noAutofit/>
          </a:bodyPr>
          <a:lstStyle/>
          <a:p>
            <a:r>
              <a:rPr lang="en-IN" sz="3200" dirty="0" smtClean="0"/>
              <a:t>18 years or older </a:t>
            </a:r>
          </a:p>
          <a:p>
            <a:r>
              <a:rPr lang="en-IN" sz="3200" dirty="0" smtClean="0"/>
              <a:t>clinical diagnosis of alcoholic hepatitis </a:t>
            </a:r>
          </a:p>
          <a:p>
            <a:r>
              <a:rPr lang="en-IN" sz="3200" dirty="0" smtClean="0"/>
              <a:t>average alcohol consumption of more than 80 g per day for men and more than 60 g per day for women, </a:t>
            </a:r>
          </a:p>
          <a:p>
            <a:r>
              <a:rPr lang="en-IN" sz="3200" dirty="0" smtClean="0"/>
              <a:t>Serum bilirubin level </a:t>
            </a:r>
            <a:r>
              <a:rPr lang="en-IN" sz="3200" dirty="0"/>
              <a:t>&gt;</a:t>
            </a:r>
            <a:r>
              <a:rPr lang="en-IN" sz="3200" dirty="0" smtClean="0"/>
              <a:t>80 </a:t>
            </a:r>
            <a:r>
              <a:rPr lang="en-IN" sz="3200" dirty="0" err="1" smtClean="0"/>
              <a:t>μmol</a:t>
            </a:r>
            <a:r>
              <a:rPr lang="en-IN" sz="3200" dirty="0" smtClean="0"/>
              <a:t>/L (4.7 mg/</a:t>
            </a:r>
            <a:r>
              <a:rPr lang="en-IN" sz="3200" dirty="0" err="1" smtClean="0"/>
              <a:t>dL</a:t>
            </a:r>
            <a:r>
              <a:rPr lang="en-IN" sz="3200" dirty="0" smtClean="0"/>
              <a:t>)</a:t>
            </a:r>
          </a:p>
          <a:p>
            <a:r>
              <a:rPr lang="en-IN" sz="3200" dirty="0" smtClean="0"/>
              <a:t>Discriminant function of 32 or higher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6782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7" y="506506"/>
            <a:ext cx="9404723" cy="1400530"/>
          </a:xfrm>
        </p:spPr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EXCLUSION CRITERIA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1667" y="1527048"/>
            <a:ext cx="12170535" cy="5116662"/>
          </a:xfrm>
        </p:spPr>
        <p:txBody>
          <a:bodyPr>
            <a:normAutofit/>
          </a:bodyPr>
          <a:lstStyle/>
          <a:p>
            <a:r>
              <a:rPr lang="en-IN" sz="3200" dirty="0" smtClean="0"/>
              <a:t>Cessation of alcohol consumption for more than 2 months before randomization</a:t>
            </a:r>
          </a:p>
          <a:p>
            <a:r>
              <a:rPr lang="en-IN" sz="3200" dirty="0" smtClean="0"/>
              <a:t>Duration of jaundice &gt; 3 months</a:t>
            </a:r>
          </a:p>
          <a:p>
            <a:r>
              <a:rPr lang="en-IN" sz="3200" dirty="0" smtClean="0"/>
              <a:t>Serum AST&gt;500 or ALT&gt;300</a:t>
            </a:r>
          </a:p>
          <a:p>
            <a:r>
              <a:rPr lang="en-IN" sz="3200" dirty="0" smtClean="0"/>
              <a:t>Other causes of liver disease including:</a:t>
            </a:r>
          </a:p>
          <a:p>
            <a:pPr lvl="1"/>
            <a:r>
              <a:rPr lang="en-IN" sz="3000" dirty="0" smtClean="0"/>
              <a:t>Evidence of chronic viral hepatitis (Hepatitis B or C)</a:t>
            </a:r>
          </a:p>
          <a:p>
            <a:pPr lvl="1"/>
            <a:r>
              <a:rPr lang="en-IN" sz="3000" dirty="0" smtClean="0"/>
              <a:t>Biliary obstruction</a:t>
            </a:r>
          </a:p>
          <a:p>
            <a:pPr lvl="1"/>
            <a:r>
              <a:rPr lang="en-IN" sz="3000" dirty="0" smtClean="0"/>
              <a:t>Hepatocellular carcinoma</a:t>
            </a:r>
          </a:p>
        </p:txBody>
      </p:sp>
    </p:spTree>
    <p:extLst>
      <p:ext uri="{BB962C8B-B14F-4D97-AF65-F5344CB8AC3E}">
        <p14:creationId xmlns:p14="http://schemas.microsoft.com/office/powerpoint/2010/main" val="17879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27" y="0"/>
            <a:ext cx="11307651" cy="81136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TREATMENT PROTOCOL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0427" y="983972"/>
            <a:ext cx="11633894" cy="5874028"/>
          </a:xfrm>
        </p:spPr>
        <p:txBody>
          <a:bodyPr>
            <a:normAutofit/>
          </a:bodyPr>
          <a:lstStyle/>
          <a:p>
            <a:r>
              <a:rPr lang="en-IN" sz="4000" dirty="0" smtClean="0"/>
              <a:t>prednisolone 40mg </a:t>
            </a:r>
            <a:r>
              <a:rPr lang="en-IN" sz="4000" dirty="0" err="1" smtClean="0"/>
              <a:t>qday</a:t>
            </a:r>
            <a:r>
              <a:rPr lang="en-IN" sz="4000" dirty="0" smtClean="0"/>
              <a:t>         x 28 days</a:t>
            </a:r>
          </a:p>
          <a:p>
            <a:r>
              <a:rPr lang="en-IN" sz="4000" dirty="0" err="1" smtClean="0"/>
              <a:t>pentoxifylline</a:t>
            </a:r>
            <a:r>
              <a:rPr lang="en-IN" sz="4000" dirty="0" smtClean="0"/>
              <a:t> 400mg </a:t>
            </a:r>
            <a:r>
              <a:rPr lang="en-IN" sz="4000" dirty="0" err="1" smtClean="0"/>
              <a:t>tid</a:t>
            </a:r>
            <a:r>
              <a:rPr lang="en-IN" sz="4000" dirty="0" smtClean="0"/>
              <a:t>  		    x 28 days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504" y="3389307"/>
            <a:ext cx="4121843" cy="31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436</TotalTime>
  <Words>516</Words>
  <Application>Microsoft Office PowerPoint</Application>
  <PresentationFormat>Widescreen</PresentationFormat>
  <Paragraphs>92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NEW ENGLAND JOURNAL OF MEDICINE, APRIL, 2015</vt:lpstr>
      <vt:lpstr>BACKGROUND</vt:lpstr>
      <vt:lpstr>METHODS</vt:lpstr>
      <vt:lpstr>PowerPoint Presentation</vt:lpstr>
      <vt:lpstr>INCLUSION CRITERIA</vt:lpstr>
      <vt:lpstr>EXCLUSION CRITERIA</vt:lpstr>
      <vt:lpstr>TREATMENT PROTOCOL</vt:lpstr>
      <vt:lpstr>CRITIQUE BREAK</vt:lpstr>
      <vt:lpstr>END POINTS </vt:lpstr>
      <vt:lpstr>Evaluations During and After Treatment </vt:lpstr>
      <vt:lpstr>INDICATORS USED</vt:lpstr>
      <vt:lpstr>CRITIQUE BREAK</vt:lpstr>
      <vt:lpstr>PowerPoint Presentation</vt:lpstr>
      <vt:lpstr>28-DAY MORTALITY</vt:lpstr>
      <vt:lpstr>Pentoxifylline</vt:lpstr>
      <vt:lpstr>PowerPoint Presentation</vt:lpstr>
      <vt:lpstr>Prednisolone</vt:lpstr>
      <vt:lpstr>PowerPoint Presentation</vt:lpstr>
      <vt:lpstr>PowerPoint Presentation</vt:lpstr>
      <vt:lpstr>ADVERSE EFFECTS</vt:lpstr>
      <vt:lpstr>PowerPoint Presentation</vt:lpstr>
      <vt:lpstr>PowerPoint Presentation</vt:lpstr>
      <vt:lpstr>PowerPoint Presentation</vt:lpstr>
      <vt:lpstr>DISCUSSION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Neha Patel</cp:lastModifiedBy>
  <cp:revision>28</cp:revision>
  <dcterms:created xsi:type="dcterms:W3CDTF">2015-06-06T17:13:04Z</dcterms:created>
  <dcterms:modified xsi:type="dcterms:W3CDTF">2017-03-09T16:47:40Z</dcterms:modified>
</cp:coreProperties>
</file>