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73" r:id="rId1"/>
  </p:sldMasterIdLst>
  <p:notesMasterIdLst>
    <p:notesMasterId r:id="rId15"/>
  </p:notesMasterIdLst>
  <p:sldIdLst>
    <p:sldId id="256" r:id="rId2"/>
    <p:sldId id="284" r:id="rId3"/>
    <p:sldId id="285" r:id="rId4"/>
    <p:sldId id="264" r:id="rId5"/>
    <p:sldId id="286" r:id="rId6"/>
    <p:sldId id="287" r:id="rId7"/>
    <p:sldId id="290" r:id="rId8"/>
    <p:sldId id="261" r:id="rId9"/>
    <p:sldId id="262" r:id="rId10"/>
    <p:sldId id="257" r:id="rId11"/>
    <p:sldId id="274" r:id="rId12"/>
    <p:sldId id="258" r:id="rId13"/>
    <p:sldId id="275"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671141-1170-42AD-90D8-40D30B71425E}" v="4" dt="2018-07-19T17:54:38.3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6" autoAdjust="0"/>
    <p:restoredTop sz="87294" autoAdjust="0"/>
  </p:normalViewPr>
  <p:slideViewPr>
    <p:cSldViewPr snapToGrid="0">
      <p:cViewPr varScale="1">
        <p:scale>
          <a:sx n="80" d="100"/>
          <a:sy n="80" d="100"/>
        </p:scale>
        <p:origin x="552" y="53"/>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80BB6A-7E84-4DB4-A28B-00E3FC3DCF63}" type="datetimeFigureOut">
              <a:rPr lang="en-US" smtClean="0"/>
              <a:t>8/4/2019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D933A0-531B-4AB1-BE76-5141E4262192}" type="slidenum">
              <a:rPr lang="en-US" smtClean="0"/>
              <a:t>‹#›</a:t>
            </a:fld>
            <a:endParaRPr lang="en-US"/>
          </a:p>
        </p:txBody>
      </p:sp>
    </p:spTree>
    <p:extLst>
      <p:ext uri="{BB962C8B-B14F-4D97-AF65-F5344CB8AC3E}">
        <p14:creationId xmlns:p14="http://schemas.microsoft.com/office/powerpoint/2010/main" val="7379070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doi.org/10.1016/j.jacc.2015.05.051"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D933A0-531B-4AB1-BE76-5141E4262192}" type="slidenum">
              <a:rPr lang="en-US" smtClean="0"/>
              <a:t>2</a:t>
            </a:fld>
            <a:endParaRPr lang="en-US"/>
          </a:p>
        </p:txBody>
      </p:sp>
    </p:spTree>
    <p:extLst>
      <p:ext uri="{BB962C8B-B14F-4D97-AF65-F5344CB8AC3E}">
        <p14:creationId xmlns:p14="http://schemas.microsoft.com/office/powerpoint/2010/main" val="6823256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doi</a:t>
            </a:r>
            <a:r>
              <a:rPr lang="en-US" dirty="0"/>
              <a:t>: 10.1016/j.ijcard.2013.01.255</a:t>
            </a:r>
          </a:p>
        </p:txBody>
      </p:sp>
      <p:sp>
        <p:nvSpPr>
          <p:cNvPr id="4" name="Slide Number Placeholder 3"/>
          <p:cNvSpPr>
            <a:spLocks noGrp="1"/>
          </p:cNvSpPr>
          <p:nvPr>
            <p:ph type="sldNum" sz="quarter" idx="10"/>
          </p:nvPr>
        </p:nvSpPr>
        <p:spPr/>
        <p:txBody>
          <a:bodyPr/>
          <a:lstStyle/>
          <a:p>
            <a:fld id="{DCD933A0-531B-4AB1-BE76-5141E4262192}" type="slidenum">
              <a:rPr lang="en-US" smtClean="0"/>
              <a:t>4</a:t>
            </a:fld>
            <a:endParaRPr lang="en-US"/>
          </a:p>
        </p:txBody>
      </p:sp>
    </p:spTree>
    <p:extLst>
      <p:ext uri="{BB962C8B-B14F-4D97-AF65-F5344CB8AC3E}">
        <p14:creationId xmlns:p14="http://schemas.microsoft.com/office/powerpoint/2010/main" val="426577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TIMI score</a:t>
            </a:r>
          </a:p>
        </p:txBody>
      </p:sp>
      <p:sp>
        <p:nvSpPr>
          <p:cNvPr id="4" name="Slide Number Placeholder 3"/>
          <p:cNvSpPr>
            <a:spLocks noGrp="1"/>
          </p:cNvSpPr>
          <p:nvPr>
            <p:ph type="sldNum" sz="quarter" idx="5"/>
          </p:nvPr>
        </p:nvSpPr>
        <p:spPr/>
        <p:txBody>
          <a:bodyPr/>
          <a:lstStyle/>
          <a:p>
            <a:fld id="{DCD933A0-531B-4AB1-BE76-5141E4262192}" type="slidenum">
              <a:rPr lang="en-US" smtClean="0"/>
              <a:t>6</a:t>
            </a:fld>
            <a:endParaRPr lang="en-US"/>
          </a:p>
        </p:txBody>
      </p:sp>
    </p:spTree>
    <p:extLst>
      <p:ext uri="{BB962C8B-B14F-4D97-AF65-F5344CB8AC3E}">
        <p14:creationId xmlns:p14="http://schemas.microsoft.com/office/powerpoint/2010/main" val="12723170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TIMI score</a:t>
            </a:r>
          </a:p>
        </p:txBody>
      </p:sp>
      <p:sp>
        <p:nvSpPr>
          <p:cNvPr id="4" name="Slide Number Placeholder 3"/>
          <p:cNvSpPr>
            <a:spLocks noGrp="1"/>
          </p:cNvSpPr>
          <p:nvPr>
            <p:ph type="sldNum" sz="quarter" idx="5"/>
          </p:nvPr>
        </p:nvSpPr>
        <p:spPr/>
        <p:txBody>
          <a:bodyPr/>
          <a:lstStyle/>
          <a:p>
            <a:fld id="{DCD933A0-531B-4AB1-BE76-5141E4262192}" type="slidenum">
              <a:rPr lang="en-US" smtClean="0"/>
              <a:t>7</a:t>
            </a:fld>
            <a:endParaRPr lang="en-US"/>
          </a:p>
        </p:txBody>
      </p:sp>
    </p:spTree>
    <p:extLst>
      <p:ext uri="{BB962C8B-B14F-4D97-AF65-F5344CB8AC3E}">
        <p14:creationId xmlns:p14="http://schemas.microsoft.com/office/powerpoint/2010/main" val="6372540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doi:10.1001/jama.280.14.1256</a:t>
            </a:r>
          </a:p>
        </p:txBody>
      </p:sp>
      <p:sp>
        <p:nvSpPr>
          <p:cNvPr id="4" name="Slide Number Placeholder 3"/>
          <p:cNvSpPr>
            <a:spLocks noGrp="1"/>
          </p:cNvSpPr>
          <p:nvPr>
            <p:ph type="sldNum" sz="quarter" idx="10"/>
          </p:nvPr>
        </p:nvSpPr>
        <p:spPr/>
        <p:txBody>
          <a:bodyPr/>
          <a:lstStyle/>
          <a:p>
            <a:fld id="{DCD933A0-531B-4AB1-BE76-5141E4262192}" type="slidenum">
              <a:rPr lang="en-US" smtClean="0"/>
              <a:t>8</a:t>
            </a:fld>
            <a:endParaRPr lang="en-US"/>
          </a:p>
        </p:txBody>
      </p:sp>
    </p:spTree>
    <p:extLst>
      <p:ext uri="{BB962C8B-B14F-4D97-AF65-F5344CB8AC3E}">
        <p14:creationId xmlns:p14="http://schemas.microsoft.com/office/powerpoint/2010/main" val="23844006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doi:10.1001/jama.280.14.1256</a:t>
            </a:r>
          </a:p>
        </p:txBody>
      </p:sp>
      <p:sp>
        <p:nvSpPr>
          <p:cNvPr id="4" name="Slide Number Placeholder 3"/>
          <p:cNvSpPr>
            <a:spLocks noGrp="1"/>
          </p:cNvSpPr>
          <p:nvPr>
            <p:ph type="sldNum" sz="quarter" idx="10"/>
          </p:nvPr>
        </p:nvSpPr>
        <p:spPr/>
        <p:txBody>
          <a:bodyPr/>
          <a:lstStyle/>
          <a:p>
            <a:fld id="{DCD933A0-531B-4AB1-BE76-5141E4262192}" type="slidenum">
              <a:rPr lang="en-US" smtClean="0"/>
              <a:t>9</a:t>
            </a:fld>
            <a:endParaRPr lang="en-US"/>
          </a:p>
        </p:txBody>
      </p:sp>
    </p:spTree>
    <p:extLst>
      <p:ext uri="{BB962C8B-B14F-4D97-AF65-F5344CB8AC3E}">
        <p14:creationId xmlns:p14="http://schemas.microsoft.com/office/powerpoint/2010/main" val="39585065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tooltip="Persistent link using digital object identifier"/>
              </a:rPr>
              <a:t>https://doi.org/10.1016/j.jacc.2015.05.051</a:t>
            </a:r>
            <a:endParaRPr lang="en-US" dirty="0"/>
          </a:p>
          <a:p>
            <a:endParaRPr lang="en-US" dirty="0"/>
          </a:p>
          <a:p>
            <a:r>
              <a:rPr lang="en-US" dirty="0">
                <a:effectLst/>
              </a:rPr>
              <a:t>DOI: 10.1056/NEJMoa0807986</a:t>
            </a:r>
          </a:p>
        </p:txBody>
      </p:sp>
      <p:sp>
        <p:nvSpPr>
          <p:cNvPr id="4" name="Slide Number Placeholder 3"/>
          <p:cNvSpPr>
            <a:spLocks noGrp="1"/>
          </p:cNvSpPr>
          <p:nvPr>
            <p:ph type="sldNum" sz="quarter" idx="10"/>
          </p:nvPr>
        </p:nvSpPr>
        <p:spPr/>
        <p:txBody>
          <a:bodyPr/>
          <a:lstStyle/>
          <a:p>
            <a:fld id="{DCD933A0-531B-4AB1-BE76-5141E4262192}" type="slidenum">
              <a:rPr lang="en-US" smtClean="0"/>
              <a:t>11</a:t>
            </a:fld>
            <a:endParaRPr lang="en-US"/>
          </a:p>
        </p:txBody>
      </p:sp>
    </p:spTree>
    <p:extLst>
      <p:ext uri="{BB962C8B-B14F-4D97-AF65-F5344CB8AC3E}">
        <p14:creationId xmlns:p14="http://schemas.microsoft.com/office/powerpoint/2010/main" val="37651388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doi:10.1001/jama.284.7.835</a:t>
            </a:r>
          </a:p>
          <a:p>
            <a:endParaRPr lang="en-US" dirty="0"/>
          </a:p>
          <a:p>
            <a:r>
              <a:rPr lang="en-US" dirty="0"/>
              <a:t>Target End Point was All-cause mortality, MI, or urgent revascularization</a:t>
            </a:r>
          </a:p>
        </p:txBody>
      </p:sp>
      <p:sp>
        <p:nvSpPr>
          <p:cNvPr id="4" name="Slide Number Placeholder 3"/>
          <p:cNvSpPr>
            <a:spLocks noGrp="1"/>
          </p:cNvSpPr>
          <p:nvPr>
            <p:ph type="sldNum" sz="quarter" idx="10"/>
          </p:nvPr>
        </p:nvSpPr>
        <p:spPr/>
        <p:txBody>
          <a:bodyPr/>
          <a:lstStyle/>
          <a:p>
            <a:fld id="{DCD933A0-531B-4AB1-BE76-5141E4262192}" type="slidenum">
              <a:rPr lang="en-US" smtClean="0"/>
              <a:t>12</a:t>
            </a:fld>
            <a:endParaRPr lang="en-US"/>
          </a:p>
        </p:txBody>
      </p:sp>
    </p:spTree>
    <p:extLst>
      <p:ext uri="{BB962C8B-B14F-4D97-AF65-F5344CB8AC3E}">
        <p14:creationId xmlns:p14="http://schemas.microsoft.com/office/powerpoint/2010/main" val="18303142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DOI:10.1001/jama.285.13.1711</a:t>
            </a:r>
            <a:endParaRPr lang="en-US" dirty="0">
              <a:effectLst/>
            </a:endParaRPr>
          </a:p>
          <a:p>
            <a:endParaRPr lang="en-US" dirty="0">
              <a:effectLst/>
            </a:endParaRPr>
          </a:p>
          <a:p>
            <a:r>
              <a:rPr lang="en-US" dirty="0">
                <a:effectLst/>
              </a:rPr>
              <a:t>DOI: 10.1056/NEJM199511163332001</a:t>
            </a:r>
            <a:endParaRPr lang="en-US" dirty="0"/>
          </a:p>
        </p:txBody>
      </p:sp>
      <p:sp>
        <p:nvSpPr>
          <p:cNvPr id="4" name="Slide Number Placeholder 3"/>
          <p:cNvSpPr>
            <a:spLocks noGrp="1"/>
          </p:cNvSpPr>
          <p:nvPr>
            <p:ph type="sldNum" sz="quarter" idx="10"/>
          </p:nvPr>
        </p:nvSpPr>
        <p:spPr/>
        <p:txBody>
          <a:bodyPr/>
          <a:lstStyle/>
          <a:p>
            <a:fld id="{DCD933A0-531B-4AB1-BE76-5141E4262192}" type="slidenum">
              <a:rPr lang="en-US" smtClean="0"/>
              <a:t>13</a:t>
            </a:fld>
            <a:endParaRPr lang="en-US"/>
          </a:p>
        </p:txBody>
      </p:sp>
    </p:spTree>
    <p:extLst>
      <p:ext uri="{BB962C8B-B14F-4D97-AF65-F5344CB8AC3E}">
        <p14:creationId xmlns:p14="http://schemas.microsoft.com/office/powerpoint/2010/main" val="3920314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smtClean="0"/>
              <a:t>8/4/2019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236847945"/>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smtClean="0"/>
              <a:t>8/4/2019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2387462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smtClean="0"/>
              <a:t>8/4/2019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4162049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smtClean="0"/>
              <a:t>8/4/2019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4151782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p:txBody>
          <a:bodyPr/>
          <a:lstStyle/>
          <a:p>
            <a:fld id="{1160EA64-D806-43AC-9DF2-F8C432F32B4C}" type="datetimeFigureOut">
              <a:rPr lang="en-US" smtClean="0"/>
              <a:t>8/4/2019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88496308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smtClean="0"/>
              <a:t>8/4/2019</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33325440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fld id="{4F7D4976-E339-4826-83B7-FBD03F55ECF8}" type="datetimeFigureOut">
              <a:rPr lang="en-US" smtClean="0"/>
              <a:t>8/4/2019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689807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smtClean="0"/>
              <a:t>8/4/2019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1581883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smtClean="0"/>
              <a:t>8/4/2019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1430538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Date Placeholder 8"/>
          <p:cNvSpPr>
            <a:spLocks noGrp="1"/>
          </p:cNvSpPr>
          <p:nvPr>
            <p:ph type="dt" sz="half" idx="10"/>
          </p:nvPr>
        </p:nvSpPr>
        <p:spPr/>
        <p:txBody>
          <a:bodyPr/>
          <a:lstStyle/>
          <a:p>
            <a:fld id="{D1BE4249-C0D0-4B06-8692-E8BB871AF643}" type="datetimeFigureOut">
              <a:rPr lang="en-US" smtClean="0"/>
              <a:t>8/4/2019</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531742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smtClean="0"/>
              <a:t>8/4/2019</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1465370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smtClean="0"/>
              <a:t>8/4/2019</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2939782466"/>
      </p:ext>
    </p:extLst>
  </p:cSld>
  <p:clrMap bg1="lt1" tx1="dk1" bg2="lt2" tx2="dk2" accent1="accent1" accent2="accent2" accent3="accent3" accent4="accent4" accent5="accent5" accent6="accent6" hlink="hlink" folHlink="folHlink"/>
  <p:sldLayoutIdLst>
    <p:sldLayoutId id="2147483974" r:id="rId1"/>
    <p:sldLayoutId id="2147483975" r:id="rId2"/>
    <p:sldLayoutId id="2147483976" r:id="rId3"/>
    <p:sldLayoutId id="2147483977" r:id="rId4"/>
    <p:sldLayoutId id="2147483978" r:id="rId5"/>
    <p:sldLayoutId id="2147483979" r:id="rId6"/>
    <p:sldLayoutId id="2147483980" r:id="rId7"/>
    <p:sldLayoutId id="2147483981" r:id="rId8"/>
    <p:sldLayoutId id="2147483982" r:id="rId9"/>
    <p:sldLayoutId id="2147483983" r:id="rId10"/>
    <p:sldLayoutId id="2147483984"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tmp"/></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5B5A9-132D-423E-8DAF-2B346A33FA2F}"/>
              </a:ext>
            </a:extLst>
          </p:cNvPr>
          <p:cNvSpPr>
            <a:spLocks noGrp="1"/>
          </p:cNvSpPr>
          <p:nvPr>
            <p:ph type="ctrTitle"/>
          </p:nvPr>
        </p:nvSpPr>
        <p:spPr/>
        <p:txBody>
          <a:bodyPr/>
          <a:lstStyle/>
          <a:p>
            <a:r>
              <a:rPr lang="en-US" dirty="0"/>
              <a:t>Coronary artery disease</a:t>
            </a:r>
          </a:p>
        </p:txBody>
      </p:sp>
      <p:sp>
        <p:nvSpPr>
          <p:cNvPr id="5" name="Subtitle 4">
            <a:extLst>
              <a:ext uri="{FF2B5EF4-FFF2-40B4-BE49-F238E27FC236}">
                <a16:creationId xmlns:a16="http://schemas.microsoft.com/office/drawing/2014/main" id="{E7031914-2000-45E9-A3E6-A470F653CACA}"/>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0020100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0AC96B6-A112-423C-A227-E90E594B92B3}"/>
              </a:ext>
            </a:extLst>
          </p:cNvPr>
          <p:cNvPicPr>
            <a:picLocks noChangeAspect="1"/>
          </p:cNvPicPr>
          <p:nvPr/>
        </p:nvPicPr>
        <p:blipFill>
          <a:blip r:embed="rId2"/>
          <a:stretch>
            <a:fillRect/>
          </a:stretch>
        </p:blipFill>
        <p:spPr>
          <a:xfrm>
            <a:off x="3311342" y="0"/>
            <a:ext cx="5569315" cy="6858000"/>
          </a:xfrm>
          <a:prstGeom prst="rect">
            <a:avLst/>
          </a:prstGeom>
        </p:spPr>
      </p:pic>
      <p:cxnSp>
        <p:nvCxnSpPr>
          <p:cNvPr id="3" name="Straight Connector 2">
            <a:extLst>
              <a:ext uri="{FF2B5EF4-FFF2-40B4-BE49-F238E27FC236}">
                <a16:creationId xmlns:a16="http://schemas.microsoft.com/office/drawing/2014/main" id="{BF457CE4-D988-4CBC-9D37-856EF6655EF5}"/>
              </a:ext>
            </a:extLst>
          </p:cNvPr>
          <p:cNvCxnSpPr/>
          <p:nvPr/>
        </p:nvCxnSpPr>
        <p:spPr>
          <a:xfrm>
            <a:off x="6096000" y="358140"/>
            <a:ext cx="0" cy="1333500"/>
          </a:xfrm>
          <a:prstGeom prst="line">
            <a:avLst/>
          </a:prstGeom>
        </p:spPr>
        <p:style>
          <a:lnRef idx="3">
            <a:schemeClr val="accent3"/>
          </a:lnRef>
          <a:fillRef idx="0">
            <a:schemeClr val="accent3"/>
          </a:fillRef>
          <a:effectRef idx="2">
            <a:schemeClr val="accent3"/>
          </a:effectRef>
          <a:fontRef idx="minor">
            <a:schemeClr val="tx1"/>
          </a:fontRef>
        </p:style>
      </p:cxnSp>
      <p:cxnSp>
        <p:nvCxnSpPr>
          <p:cNvPr id="6" name="Straight Connector 5">
            <a:extLst>
              <a:ext uri="{FF2B5EF4-FFF2-40B4-BE49-F238E27FC236}">
                <a16:creationId xmlns:a16="http://schemas.microsoft.com/office/drawing/2014/main" id="{047222B4-6AB4-48D9-B473-521B6DAF9AE0}"/>
              </a:ext>
            </a:extLst>
          </p:cNvPr>
          <p:cNvCxnSpPr/>
          <p:nvPr/>
        </p:nvCxnSpPr>
        <p:spPr>
          <a:xfrm>
            <a:off x="6096000" y="1699260"/>
            <a:ext cx="312420"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8" name="Straight Connector 7">
            <a:extLst>
              <a:ext uri="{FF2B5EF4-FFF2-40B4-BE49-F238E27FC236}">
                <a16:creationId xmlns:a16="http://schemas.microsoft.com/office/drawing/2014/main" id="{8183D068-5FEF-468C-BB97-C3876FB43EF8}"/>
              </a:ext>
            </a:extLst>
          </p:cNvPr>
          <p:cNvCxnSpPr/>
          <p:nvPr/>
        </p:nvCxnSpPr>
        <p:spPr>
          <a:xfrm>
            <a:off x="6380019" y="1691640"/>
            <a:ext cx="0" cy="662940"/>
          </a:xfrm>
          <a:prstGeom prst="line">
            <a:avLst/>
          </a:prstGeom>
        </p:spPr>
        <p:style>
          <a:lnRef idx="3">
            <a:schemeClr val="accent3"/>
          </a:lnRef>
          <a:fillRef idx="0">
            <a:schemeClr val="accent3"/>
          </a:fillRef>
          <a:effectRef idx="2">
            <a:schemeClr val="accent3"/>
          </a:effectRef>
          <a:fontRef idx="minor">
            <a:schemeClr val="tx1"/>
          </a:fontRef>
        </p:style>
      </p:cxnSp>
      <p:cxnSp>
        <p:nvCxnSpPr>
          <p:cNvPr id="10" name="Straight Connector 9">
            <a:extLst>
              <a:ext uri="{FF2B5EF4-FFF2-40B4-BE49-F238E27FC236}">
                <a16:creationId xmlns:a16="http://schemas.microsoft.com/office/drawing/2014/main" id="{062B199C-4F10-4BCE-85A3-D091DC66E0D3}"/>
              </a:ext>
            </a:extLst>
          </p:cNvPr>
          <p:cNvCxnSpPr/>
          <p:nvPr/>
        </p:nvCxnSpPr>
        <p:spPr>
          <a:xfrm>
            <a:off x="6100851" y="2363586"/>
            <a:ext cx="259080"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14" name="Straight Connector 13">
            <a:extLst>
              <a:ext uri="{FF2B5EF4-FFF2-40B4-BE49-F238E27FC236}">
                <a16:creationId xmlns:a16="http://schemas.microsoft.com/office/drawing/2014/main" id="{6C4C622C-D86D-406D-AD99-2F0DC96AF962}"/>
              </a:ext>
            </a:extLst>
          </p:cNvPr>
          <p:cNvCxnSpPr/>
          <p:nvPr/>
        </p:nvCxnSpPr>
        <p:spPr>
          <a:xfrm flipH="1">
            <a:off x="3657600" y="3718560"/>
            <a:ext cx="2438400"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16" name="Straight Connector 15">
            <a:extLst>
              <a:ext uri="{FF2B5EF4-FFF2-40B4-BE49-F238E27FC236}">
                <a16:creationId xmlns:a16="http://schemas.microsoft.com/office/drawing/2014/main" id="{E20D39A0-7F59-423D-82D8-56C3D73F7FF4}"/>
              </a:ext>
            </a:extLst>
          </p:cNvPr>
          <p:cNvCxnSpPr/>
          <p:nvPr/>
        </p:nvCxnSpPr>
        <p:spPr>
          <a:xfrm>
            <a:off x="3665220" y="3710940"/>
            <a:ext cx="0" cy="3086100"/>
          </a:xfrm>
          <a:prstGeom prst="line">
            <a:avLst/>
          </a:prstGeom>
        </p:spPr>
        <p:style>
          <a:lnRef idx="3">
            <a:schemeClr val="accent3"/>
          </a:lnRef>
          <a:fillRef idx="0">
            <a:schemeClr val="accent3"/>
          </a:fillRef>
          <a:effectRef idx="2">
            <a:schemeClr val="accent3"/>
          </a:effectRef>
          <a:fontRef idx="minor">
            <a:schemeClr val="tx1"/>
          </a:fontRef>
        </p:style>
      </p:cxnSp>
      <p:cxnSp>
        <p:nvCxnSpPr>
          <p:cNvPr id="18" name="Straight Connector 17">
            <a:extLst>
              <a:ext uri="{FF2B5EF4-FFF2-40B4-BE49-F238E27FC236}">
                <a16:creationId xmlns:a16="http://schemas.microsoft.com/office/drawing/2014/main" id="{3FABA780-757C-4063-AC4B-5538EC7F4474}"/>
              </a:ext>
            </a:extLst>
          </p:cNvPr>
          <p:cNvCxnSpPr/>
          <p:nvPr/>
        </p:nvCxnSpPr>
        <p:spPr>
          <a:xfrm>
            <a:off x="3657600" y="6781800"/>
            <a:ext cx="4937760"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20" name="Straight Connector 19">
            <a:extLst>
              <a:ext uri="{FF2B5EF4-FFF2-40B4-BE49-F238E27FC236}">
                <a16:creationId xmlns:a16="http://schemas.microsoft.com/office/drawing/2014/main" id="{ADA12797-FA48-491D-9C14-C6D034D2D71F}"/>
              </a:ext>
            </a:extLst>
          </p:cNvPr>
          <p:cNvCxnSpPr/>
          <p:nvPr/>
        </p:nvCxnSpPr>
        <p:spPr>
          <a:xfrm flipV="1">
            <a:off x="8602980" y="358140"/>
            <a:ext cx="0" cy="6438900"/>
          </a:xfrm>
          <a:prstGeom prst="line">
            <a:avLst/>
          </a:prstGeom>
        </p:spPr>
        <p:style>
          <a:lnRef idx="3">
            <a:schemeClr val="accent3"/>
          </a:lnRef>
          <a:fillRef idx="0">
            <a:schemeClr val="accent3"/>
          </a:fillRef>
          <a:effectRef idx="2">
            <a:schemeClr val="accent3"/>
          </a:effectRef>
          <a:fontRef idx="minor">
            <a:schemeClr val="tx1"/>
          </a:fontRef>
        </p:style>
      </p:cxnSp>
      <p:cxnSp>
        <p:nvCxnSpPr>
          <p:cNvPr id="22" name="Straight Connector 21">
            <a:extLst>
              <a:ext uri="{FF2B5EF4-FFF2-40B4-BE49-F238E27FC236}">
                <a16:creationId xmlns:a16="http://schemas.microsoft.com/office/drawing/2014/main" id="{3FD59387-C7E4-4840-8DAF-17CFF8705CB0}"/>
              </a:ext>
            </a:extLst>
          </p:cNvPr>
          <p:cNvCxnSpPr/>
          <p:nvPr/>
        </p:nvCxnSpPr>
        <p:spPr>
          <a:xfrm flipH="1">
            <a:off x="6096000" y="358140"/>
            <a:ext cx="2499360"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24" name="Straight Connector 23">
            <a:extLst>
              <a:ext uri="{FF2B5EF4-FFF2-40B4-BE49-F238E27FC236}">
                <a16:creationId xmlns:a16="http://schemas.microsoft.com/office/drawing/2014/main" id="{3D7E399D-BE64-43A5-BDDE-4535FAEABCC2}"/>
              </a:ext>
            </a:extLst>
          </p:cNvPr>
          <p:cNvCxnSpPr/>
          <p:nvPr/>
        </p:nvCxnSpPr>
        <p:spPr>
          <a:xfrm>
            <a:off x="6096000" y="2354580"/>
            <a:ext cx="0" cy="1356360"/>
          </a:xfrm>
          <a:prstGeom prst="line">
            <a:avLst/>
          </a:prstGeom>
        </p:spPr>
        <p:style>
          <a:lnRef idx="3">
            <a:schemeClr val="accent3"/>
          </a:lnRef>
          <a:fillRef idx="0">
            <a:schemeClr val="accent3"/>
          </a:fillRef>
          <a:effectRef idx="2">
            <a:schemeClr val="accent3"/>
          </a:effectRef>
          <a:fontRef idx="minor">
            <a:schemeClr val="tx1"/>
          </a:fontRef>
        </p:style>
      </p:cxnSp>
      <p:sp>
        <p:nvSpPr>
          <p:cNvPr id="25" name="Arrow: Left 24">
            <a:extLst>
              <a:ext uri="{FF2B5EF4-FFF2-40B4-BE49-F238E27FC236}">
                <a16:creationId xmlns:a16="http://schemas.microsoft.com/office/drawing/2014/main" id="{755373FF-55B4-49ED-8C19-CA8242BC9A1B}"/>
              </a:ext>
            </a:extLst>
          </p:cNvPr>
          <p:cNvSpPr/>
          <p:nvPr/>
        </p:nvSpPr>
        <p:spPr>
          <a:xfrm>
            <a:off x="6812281" y="1722119"/>
            <a:ext cx="693420" cy="34288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A0F52907-CE13-4C6A-819E-8CA6000A1C3C}"/>
              </a:ext>
            </a:extLst>
          </p:cNvPr>
          <p:cNvSpPr/>
          <p:nvPr/>
        </p:nvSpPr>
        <p:spPr>
          <a:xfrm>
            <a:off x="7500529" y="1514461"/>
            <a:ext cx="1928768" cy="75819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1000" dirty="0"/>
              <a:t>Recurrent, accelerating pain.</a:t>
            </a:r>
          </a:p>
          <a:p>
            <a:r>
              <a:rPr lang="en-US" sz="1000" dirty="0"/>
              <a:t>TIMI &gt; 3, New HF, New LBBB, VT, New or worsening MR.  </a:t>
            </a:r>
          </a:p>
          <a:p>
            <a:pPr algn="ctr"/>
            <a:endParaRPr lang="en-US" dirty="0"/>
          </a:p>
        </p:txBody>
      </p:sp>
    </p:spTree>
    <p:extLst>
      <p:ext uri="{BB962C8B-B14F-4D97-AF65-F5344CB8AC3E}">
        <p14:creationId xmlns:p14="http://schemas.microsoft.com/office/powerpoint/2010/main" val="2807217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709051"/>
            <a:ext cx="7729728" cy="1188720"/>
          </a:xfrm>
        </p:spPr>
        <p:txBody>
          <a:bodyPr/>
          <a:lstStyle/>
          <a:p>
            <a:r>
              <a:rPr lang="en-US" dirty="0"/>
              <a:t>Timing of coronary angiography in UA/NSTEMI</a:t>
            </a:r>
          </a:p>
        </p:txBody>
      </p:sp>
      <p:sp>
        <p:nvSpPr>
          <p:cNvPr id="6" name="TextBox 5"/>
          <p:cNvSpPr txBox="1"/>
          <p:nvPr/>
        </p:nvSpPr>
        <p:spPr>
          <a:xfrm>
            <a:off x="354130" y="2192971"/>
            <a:ext cx="6860930" cy="3693319"/>
          </a:xfrm>
          <a:prstGeom prst="rect">
            <a:avLst/>
          </a:prstGeom>
          <a:noFill/>
        </p:spPr>
        <p:txBody>
          <a:bodyPr wrap="square" rtlCol="0" anchor="t">
            <a:spAutoFit/>
          </a:bodyPr>
          <a:lstStyle/>
          <a:p>
            <a:r>
              <a:rPr lang="en-US" b="1" u="sng" dirty="0"/>
              <a:t>Early Invasive vs Conservative Management of UA/NSTEMI</a:t>
            </a:r>
          </a:p>
          <a:p>
            <a:pPr marL="285750" indent="-285750">
              <a:buFont typeface="Arial" panose="020B0604020202020204" pitchFamily="34" charset="0"/>
              <a:buChar char="•"/>
            </a:pPr>
            <a:r>
              <a:rPr lang="en-US" dirty="0"/>
              <a:t>Early invasive strategy (coronary angiography and myocardial revascularization, as clinically indicated)</a:t>
            </a:r>
          </a:p>
          <a:p>
            <a:pPr marL="285750" indent="-285750">
              <a:buFont typeface="Arial" panose="020B0604020202020204" pitchFamily="34" charset="0"/>
              <a:buChar char="•"/>
            </a:pPr>
            <a:r>
              <a:rPr lang="en-US" dirty="0"/>
              <a:t>Selective invasive strategy (coronary arteriography for recurrent ischemia only).  </a:t>
            </a:r>
          </a:p>
          <a:p>
            <a:pPr marL="285750" indent="-285750">
              <a:buFont typeface="Arial" panose="020B0604020202020204" pitchFamily="34" charset="0"/>
              <a:buChar char="•"/>
            </a:pPr>
            <a:r>
              <a:rPr lang="en-US" dirty="0"/>
              <a:t>At a median of 5 years’ follow-up, the routine invasive strategy was associated with a 19% relative risk reduction and 3.2% absolute risk reduction of CV death or nonfatal MI (mainly driven by MI).</a:t>
            </a:r>
          </a:p>
          <a:p>
            <a:pPr marL="285750" indent="-285750">
              <a:buFont typeface="Arial" panose="020B0604020202020204" pitchFamily="34" charset="0"/>
              <a:buChar char="•"/>
            </a:pPr>
            <a:r>
              <a:rPr lang="en-US" dirty="0"/>
              <a:t>10-year outcomes showed no differences between the two groups.</a:t>
            </a:r>
          </a:p>
          <a:p>
            <a:r>
              <a:rPr lang="en-US" dirty="0"/>
              <a:t> </a:t>
            </a:r>
          </a:p>
          <a:p>
            <a:pPr marL="285750" indent="-285750">
              <a:buFont typeface="Arial" panose="020B0604020202020204" pitchFamily="34" charset="0"/>
              <a:buChar char="•"/>
            </a:pPr>
            <a:r>
              <a:rPr lang="en-US" b="1" dirty="0"/>
              <a:t>TIMACS Study</a:t>
            </a:r>
            <a:r>
              <a:rPr lang="en-US" dirty="0"/>
              <a:t> Early vs. Delayed</a:t>
            </a:r>
          </a:p>
          <a:p>
            <a:pPr marL="742950" lvl="1" indent="-285750">
              <a:buFont typeface="Arial" panose="020B0604020202020204" pitchFamily="34" charset="0"/>
              <a:buChar char="•"/>
            </a:pPr>
            <a:r>
              <a:rPr lang="en-US" dirty="0"/>
              <a:t>Less than 24 hrs vs after 36 hrs </a:t>
            </a:r>
          </a:p>
          <a:p>
            <a:pPr marL="742950" lvl="1" indent="-285750">
              <a:buFont typeface="Arial" panose="020B0604020202020204" pitchFamily="34" charset="0"/>
              <a:buChar char="•"/>
            </a:pPr>
            <a:r>
              <a:rPr lang="en-US" dirty="0"/>
              <a:t>No change at 6 months. Improved outcomes in high risk pts</a:t>
            </a:r>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5875" y="2242888"/>
            <a:ext cx="3780693" cy="2199754"/>
          </a:xfrm>
          <a:prstGeom prst="rect">
            <a:avLst/>
          </a:prstGeom>
        </p:spPr>
      </p:pic>
      <p:pic>
        <p:nvPicPr>
          <p:cNvPr id="5" name="Picture 4"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55874" y="4540961"/>
            <a:ext cx="3780693" cy="2207291"/>
          </a:xfrm>
          <a:prstGeom prst="rect">
            <a:avLst/>
          </a:prstGeom>
        </p:spPr>
      </p:pic>
    </p:spTree>
    <p:extLst>
      <p:ext uri="{BB962C8B-B14F-4D97-AF65-F5344CB8AC3E}">
        <p14:creationId xmlns:p14="http://schemas.microsoft.com/office/powerpoint/2010/main" val="34555424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289A0-7AA7-45AD-86DA-97ABD04BAFC1}"/>
              </a:ext>
            </a:extLst>
          </p:cNvPr>
          <p:cNvSpPr>
            <a:spLocks noGrp="1"/>
          </p:cNvSpPr>
          <p:nvPr>
            <p:ph type="title"/>
          </p:nvPr>
        </p:nvSpPr>
        <p:spPr/>
        <p:txBody>
          <a:bodyPr/>
          <a:lstStyle/>
          <a:p>
            <a:r>
              <a:rPr lang="en-US" dirty="0"/>
              <a:t>Risk stratification</a:t>
            </a:r>
          </a:p>
        </p:txBody>
      </p:sp>
      <p:sp>
        <p:nvSpPr>
          <p:cNvPr id="5" name="Rectangle 1">
            <a:extLst>
              <a:ext uri="{FF2B5EF4-FFF2-40B4-BE49-F238E27FC236}">
                <a16:creationId xmlns:a16="http://schemas.microsoft.com/office/drawing/2014/main" id="{2F7236A2-201C-42C1-A3E6-026DA1ED968E}"/>
              </a:ext>
            </a:extLst>
          </p:cNvPr>
          <p:cNvSpPr>
            <a:spLocks noChangeArrowheads="1"/>
          </p:cNvSpPr>
          <p:nvPr/>
        </p:nvSpPr>
        <p:spPr bwMode="auto">
          <a:xfrm>
            <a:off x="2579688" y="2466975"/>
            <a:ext cx="0" cy="0"/>
          </a:xfrm>
          <a:prstGeom prst="rect">
            <a:avLst/>
          </a:prstGeom>
          <a:solidFill>
            <a:srgbClr val="47C96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45720" rIns="0" bIns="45720" numCol="1" anchor="ctr" anchorCtr="0" compatLnSpc="1">
            <a:prstTxWarp prst="textNoShape">
              <a:avLst/>
            </a:prstTxWarp>
            <a:spAutoFit/>
          </a:bodyPr>
          <a:lstStyle/>
          <a:p>
            <a:endParaRPr lang="en-US"/>
          </a:p>
        </p:txBody>
      </p:sp>
      <p:sp>
        <p:nvSpPr>
          <p:cNvPr id="6" name="Rectangle 2">
            <a:extLst>
              <a:ext uri="{FF2B5EF4-FFF2-40B4-BE49-F238E27FC236}">
                <a16:creationId xmlns:a16="http://schemas.microsoft.com/office/drawing/2014/main" id="{420AA3BA-0C9A-47A5-8D85-1C1A04940E8E}"/>
              </a:ext>
            </a:extLst>
          </p:cNvPr>
          <p:cNvSpPr>
            <a:spLocks noChangeArrowheads="1"/>
          </p:cNvSpPr>
          <p:nvPr/>
        </p:nvSpPr>
        <p:spPr bwMode="auto">
          <a:xfrm>
            <a:off x="2579688" y="2466975"/>
            <a:ext cx="0" cy="0"/>
          </a:xfrm>
          <a:prstGeom prst="rect">
            <a:avLst/>
          </a:prstGeom>
          <a:solidFill>
            <a:srgbClr val="47C96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45720" rIns="0" bIns="45720" numCol="1" anchor="ctr" anchorCtr="0" compatLnSpc="1">
            <a:prstTxWarp prst="textNoShape">
              <a:avLst/>
            </a:prstTxWarp>
            <a:spAutoFit/>
          </a:bodyPr>
          <a:lstStyle/>
          <a:p>
            <a:endParaRPr lang="en-US"/>
          </a:p>
        </p:txBody>
      </p:sp>
      <p:sp>
        <p:nvSpPr>
          <p:cNvPr id="14" name="Content Placeholder 13">
            <a:extLst>
              <a:ext uri="{FF2B5EF4-FFF2-40B4-BE49-F238E27FC236}">
                <a16:creationId xmlns:a16="http://schemas.microsoft.com/office/drawing/2014/main" id="{754CCA9E-06A9-4458-9382-3BAFFBE81771}"/>
              </a:ext>
            </a:extLst>
          </p:cNvPr>
          <p:cNvSpPr>
            <a:spLocks noGrp="1"/>
          </p:cNvSpPr>
          <p:nvPr>
            <p:ph idx="1"/>
          </p:nvPr>
        </p:nvSpPr>
        <p:spPr>
          <a:xfrm>
            <a:off x="1477518" y="2387600"/>
            <a:ext cx="9236964" cy="3568327"/>
          </a:xfrm>
        </p:spPr>
        <p:txBody>
          <a:bodyPr/>
          <a:lstStyle/>
          <a:p>
            <a:r>
              <a:rPr lang="en-US" dirty="0"/>
              <a:t>TIMI Risk Score</a:t>
            </a:r>
          </a:p>
        </p:txBody>
      </p:sp>
      <p:pic>
        <p:nvPicPr>
          <p:cNvPr id="16" name="Picture 15">
            <a:extLst>
              <a:ext uri="{FF2B5EF4-FFF2-40B4-BE49-F238E27FC236}">
                <a16:creationId xmlns:a16="http://schemas.microsoft.com/office/drawing/2014/main" id="{EEDBEA0D-6777-4A14-9A1A-C78CF50FA61B}"/>
              </a:ext>
            </a:extLst>
          </p:cNvPr>
          <p:cNvPicPr>
            <a:picLocks noChangeAspect="1"/>
          </p:cNvPicPr>
          <p:nvPr/>
        </p:nvPicPr>
        <p:blipFill>
          <a:blip r:embed="rId3"/>
          <a:stretch>
            <a:fillRect/>
          </a:stretch>
        </p:blipFill>
        <p:spPr>
          <a:xfrm>
            <a:off x="534241" y="2809590"/>
            <a:ext cx="6320867" cy="3224056"/>
          </a:xfrm>
          <a:prstGeom prst="rect">
            <a:avLst/>
          </a:prstGeom>
        </p:spPr>
      </p:pic>
      <p:pic>
        <p:nvPicPr>
          <p:cNvPr id="20" name="Picture 19">
            <a:extLst>
              <a:ext uri="{FF2B5EF4-FFF2-40B4-BE49-F238E27FC236}">
                <a16:creationId xmlns:a16="http://schemas.microsoft.com/office/drawing/2014/main" id="{C5265EAE-6EAF-4F1A-9B44-150B5D5CC29D}"/>
              </a:ext>
            </a:extLst>
          </p:cNvPr>
          <p:cNvPicPr>
            <a:picLocks noChangeAspect="1"/>
          </p:cNvPicPr>
          <p:nvPr/>
        </p:nvPicPr>
        <p:blipFill>
          <a:blip r:embed="rId4"/>
          <a:stretch>
            <a:fillRect/>
          </a:stretch>
        </p:blipFill>
        <p:spPr>
          <a:xfrm>
            <a:off x="7892045" y="2421697"/>
            <a:ext cx="3670300" cy="4206728"/>
          </a:xfrm>
          <a:prstGeom prst="rect">
            <a:avLst/>
          </a:prstGeom>
        </p:spPr>
      </p:pic>
      <p:cxnSp>
        <p:nvCxnSpPr>
          <p:cNvPr id="3" name="Straight Arrow Connector 2">
            <a:extLst>
              <a:ext uri="{FF2B5EF4-FFF2-40B4-BE49-F238E27FC236}">
                <a16:creationId xmlns:a16="http://schemas.microsoft.com/office/drawing/2014/main" id="{2059C941-0FAE-4CFA-A508-D08FFFDE8536}"/>
              </a:ext>
            </a:extLst>
          </p:cNvPr>
          <p:cNvCxnSpPr/>
          <p:nvPr/>
        </p:nvCxnSpPr>
        <p:spPr>
          <a:xfrm flipV="1">
            <a:off x="4847111" y="4217719"/>
            <a:ext cx="3061855" cy="2103911"/>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sp>
        <p:nvSpPr>
          <p:cNvPr id="7" name="TextBox 6">
            <a:extLst>
              <a:ext uri="{FF2B5EF4-FFF2-40B4-BE49-F238E27FC236}">
                <a16:creationId xmlns:a16="http://schemas.microsoft.com/office/drawing/2014/main" id="{39B65F08-030B-4ED2-949B-E65BF5138CC0}"/>
              </a:ext>
            </a:extLst>
          </p:cNvPr>
          <p:cNvSpPr txBox="1"/>
          <p:nvPr/>
        </p:nvSpPr>
        <p:spPr>
          <a:xfrm>
            <a:off x="128649" y="6248400"/>
            <a:ext cx="7530935"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Calibri"/>
              </a:rPr>
              <a:t>Target End Point was All-cause mortality, MI, or urgent revascularization</a:t>
            </a:r>
            <a:r>
              <a:rPr lang="en-US" dirty="0">
                <a:latin typeface="Calibri"/>
                <a:cs typeface="Calibri"/>
              </a:rPr>
              <a:t> @14d</a:t>
            </a:r>
            <a:endParaRPr lang="en-US" dirty="0"/>
          </a:p>
        </p:txBody>
      </p:sp>
    </p:spTree>
    <p:extLst>
      <p:ext uri="{BB962C8B-B14F-4D97-AF65-F5344CB8AC3E}">
        <p14:creationId xmlns:p14="http://schemas.microsoft.com/office/powerpoint/2010/main" val="17578987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521908"/>
            <a:ext cx="7729728" cy="1188720"/>
          </a:xfrm>
        </p:spPr>
        <p:txBody>
          <a:bodyPr/>
          <a:lstStyle/>
          <a:p>
            <a:r>
              <a:rPr lang="en-US" dirty="0"/>
              <a:t>Long term medical management</a:t>
            </a:r>
          </a:p>
        </p:txBody>
      </p:sp>
      <p:sp>
        <p:nvSpPr>
          <p:cNvPr id="3" name="Content Placeholder 2"/>
          <p:cNvSpPr>
            <a:spLocks noGrp="1"/>
          </p:cNvSpPr>
          <p:nvPr>
            <p:ph idx="1"/>
          </p:nvPr>
        </p:nvSpPr>
        <p:spPr>
          <a:xfrm>
            <a:off x="954272" y="1855450"/>
            <a:ext cx="10386429" cy="4347954"/>
          </a:xfrm>
        </p:spPr>
        <p:txBody>
          <a:bodyPr vert="horz" lIns="91440" tIns="45720" rIns="91440" bIns="45720" rtlCol="0" anchor="t">
            <a:normAutofit fontScale="85000" lnSpcReduction="10000"/>
          </a:bodyPr>
          <a:lstStyle/>
          <a:p>
            <a:pPr marL="0" indent="0">
              <a:buNone/>
            </a:pPr>
            <a:r>
              <a:rPr lang="en-US" b="1" dirty="0"/>
              <a:t>STATINS</a:t>
            </a:r>
          </a:p>
          <a:p>
            <a:pPr lvl="1"/>
            <a:r>
              <a:rPr lang="en-US" u="sng" dirty="0"/>
              <a:t>MIRACL</a:t>
            </a:r>
            <a:r>
              <a:rPr lang="en-US" dirty="0"/>
              <a:t>:  Atorvastatin 80 mg/d initiated 24 to 96 hours after an acute coronary syndrome, reduces death and nonfatal ischemic events at 16 weeks follow up</a:t>
            </a:r>
          </a:p>
          <a:p>
            <a:pPr lvl="2"/>
            <a:r>
              <a:rPr lang="en-US" dirty="0"/>
              <a:t>14.8% vs 17.4% p=0.048 </a:t>
            </a:r>
            <a:r>
              <a:rPr lang="en-US" u="sng" dirty="0">
                <a:solidFill>
                  <a:srgbClr val="FF0000"/>
                </a:solidFill>
              </a:rPr>
              <a:t>NNT 38</a:t>
            </a:r>
          </a:p>
          <a:p>
            <a:pPr marL="0" indent="0">
              <a:buNone/>
            </a:pPr>
            <a:r>
              <a:rPr lang="en-US" b="1" dirty="0"/>
              <a:t>BETA BLOCKERS</a:t>
            </a:r>
          </a:p>
          <a:p>
            <a:pPr lvl="1"/>
            <a:r>
              <a:rPr lang="en-US" u="sng" dirty="0"/>
              <a:t>CAPRICORN</a:t>
            </a:r>
            <a:r>
              <a:rPr lang="en-US" dirty="0"/>
              <a:t>: Demonstrated that beta-blockers confer considerable benefit in patients suffering from acute myocardial infarction </a:t>
            </a:r>
          </a:p>
          <a:p>
            <a:pPr lvl="2"/>
            <a:r>
              <a:rPr lang="en-US" dirty="0"/>
              <a:t>Carvedilol was associated with a relative risk </a:t>
            </a:r>
            <a:r>
              <a:rPr lang="en-US" u="sng" dirty="0"/>
              <a:t>reduction in all-cause mortality of 23%</a:t>
            </a:r>
            <a:r>
              <a:rPr lang="en-US" dirty="0"/>
              <a:t>, but did not reach statistical significance </a:t>
            </a:r>
          </a:p>
          <a:p>
            <a:pPr marL="0" indent="0">
              <a:buNone/>
            </a:pPr>
            <a:r>
              <a:rPr lang="en-US" b="1" dirty="0"/>
              <a:t>ACE INHIBITORS</a:t>
            </a:r>
          </a:p>
          <a:p>
            <a:pPr lvl="1"/>
            <a:r>
              <a:rPr lang="en-US" u="sng" dirty="0"/>
              <a:t>HOPE</a:t>
            </a:r>
            <a:r>
              <a:rPr lang="en-US" dirty="0"/>
              <a:t>: Reduced rates of death, MI, and CV in patients with multiple CV risk factors without heart failure </a:t>
            </a:r>
            <a:r>
              <a:rPr lang="en-US" u="sng" dirty="0">
                <a:solidFill>
                  <a:srgbClr val="FF0000"/>
                </a:solidFill>
              </a:rPr>
              <a:t>NNT 27</a:t>
            </a:r>
          </a:p>
          <a:p>
            <a:pPr lvl="1"/>
            <a:r>
              <a:rPr lang="en-US" u="sng" dirty="0"/>
              <a:t>SAVED</a:t>
            </a:r>
            <a:r>
              <a:rPr lang="en-US" dirty="0"/>
              <a:t>: Captopril in MI with LV dysfunction decreased all-cause mortality by 20%. </a:t>
            </a:r>
            <a:r>
              <a:rPr lang="en-US" u="sng" dirty="0">
                <a:solidFill>
                  <a:srgbClr val="FF0000"/>
                </a:solidFill>
              </a:rPr>
              <a:t>NNT 20</a:t>
            </a:r>
          </a:p>
          <a:p>
            <a:pPr marL="0" indent="0">
              <a:buNone/>
            </a:pPr>
            <a:r>
              <a:rPr lang="en-US" b="1" dirty="0"/>
              <a:t>ALDOSTERONE ANTAGONISTS</a:t>
            </a:r>
          </a:p>
          <a:p>
            <a:pPr lvl="1"/>
            <a:r>
              <a:rPr lang="en-US" u="sng" dirty="0"/>
              <a:t>EPHESUS</a:t>
            </a:r>
            <a:r>
              <a:rPr lang="en-US" dirty="0"/>
              <a:t>: Eplerenone post-MI with LV dysfunction &lt;40%, follow up 16-months</a:t>
            </a:r>
          </a:p>
          <a:p>
            <a:pPr lvl="2"/>
            <a:r>
              <a:rPr lang="en-US" dirty="0">
                <a:ea typeface="+mn-lt"/>
                <a:cs typeface="+mn-lt"/>
              </a:rPr>
              <a:t>Reduced all-cause mortality by 3%</a:t>
            </a:r>
            <a:r>
              <a:rPr lang="en-US" dirty="0">
                <a:solidFill>
                  <a:srgbClr val="FF0000"/>
                </a:solidFill>
                <a:ea typeface="+mn-lt"/>
                <a:cs typeface="+mn-lt"/>
              </a:rPr>
              <a:t> </a:t>
            </a:r>
            <a:r>
              <a:rPr lang="en-US" u="sng" dirty="0">
                <a:solidFill>
                  <a:srgbClr val="FF0000"/>
                </a:solidFill>
                <a:ea typeface="+mn-lt"/>
                <a:cs typeface="+mn-lt"/>
              </a:rPr>
              <a:t>NNT </a:t>
            </a:r>
            <a:r>
              <a:rPr lang="en-US" u="sng" dirty="0">
                <a:solidFill>
                  <a:srgbClr val="FF0000"/>
                </a:solidFill>
              </a:rPr>
              <a:t>33</a:t>
            </a:r>
            <a:br>
              <a:rPr lang="en-US" u="sng" dirty="0">
                <a:solidFill>
                  <a:srgbClr val="FF0000"/>
                </a:solidFill>
              </a:rPr>
            </a:br>
            <a:r>
              <a:rPr lang="en-US" dirty="0"/>
              <a:t> </a:t>
            </a:r>
          </a:p>
          <a:p>
            <a:pPr lvl="2"/>
            <a:endParaRPr lang="en-US" dirty="0"/>
          </a:p>
        </p:txBody>
      </p:sp>
    </p:spTree>
    <p:extLst>
      <p:ext uri="{BB962C8B-B14F-4D97-AF65-F5344CB8AC3E}">
        <p14:creationId xmlns:p14="http://schemas.microsoft.com/office/powerpoint/2010/main" val="1698714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2C8BA5-3946-4D61-92A5-C13557C08D0A}"/>
              </a:ext>
            </a:extLst>
          </p:cNvPr>
          <p:cNvSpPr>
            <a:spLocks noGrp="1"/>
          </p:cNvSpPr>
          <p:nvPr>
            <p:ph idx="1"/>
          </p:nvPr>
        </p:nvSpPr>
        <p:spPr>
          <a:xfrm>
            <a:off x="1697153" y="2034142"/>
            <a:ext cx="8797691" cy="3879641"/>
          </a:xfrm>
        </p:spPr>
        <p:txBody>
          <a:bodyPr/>
          <a:lstStyle/>
          <a:p>
            <a:r>
              <a:rPr lang="en-US" dirty="0"/>
              <a:t>60 y/o woman h/o DM, HTN, current smoker who presents with 3 months of intermittent chest pain. The pain is pressure-like, substernal without radiation and usually lasts for about 3-5 minutes. Symptoms come and go without warning. The patient is unable to identify exacerbating or relieving factors. Initial Trop and EKG </a:t>
            </a:r>
            <a:r>
              <a:rPr lang="en-US" dirty="0" err="1"/>
              <a:t>wnl</a:t>
            </a:r>
            <a:r>
              <a:rPr lang="en-US" dirty="0"/>
              <a:t>. </a:t>
            </a:r>
          </a:p>
        </p:txBody>
      </p:sp>
      <p:sp>
        <p:nvSpPr>
          <p:cNvPr id="6" name="Title 1">
            <a:extLst>
              <a:ext uri="{FF2B5EF4-FFF2-40B4-BE49-F238E27FC236}">
                <a16:creationId xmlns:a16="http://schemas.microsoft.com/office/drawing/2014/main" id="{7D816820-3958-4EFB-963B-D0AADC46333A}"/>
              </a:ext>
            </a:extLst>
          </p:cNvPr>
          <p:cNvSpPr txBox="1">
            <a:spLocks/>
          </p:cNvSpPr>
          <p:nvPr/>
        </p:nvSpPr>
        <p:spPr bwMode="black">
          <a:xfrm>
            <a:off x="1697153" y="298770"/>
            <a:ext cx="8797691"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en-US" dirty="0"/>
              <a:t>CASE #1</a:t>
            </a:r>
          </a:p>
        </p:txBody>
      </p:sp>
    </p:spTree>
    <p:extLst>
      <p:ext uri="{BB962C8B-B14F-4D97-AF65-F5344CB8AC3E}">
        <p14:creationId xmlns:p14="http://schemas.microsoft.com/office/powerpoint/2010/main" val="29887578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E1651-2CA9-426A-BDBA-02C69D657A92}"/>
              </a:ext>
            </a:extLst>
          </p:cNvPr>
          <p:cNvSpPr>
            <a:spLocks noGrp="1"/>
          </p:cNvSpPr>
          <p:nvPr>
            <p:ph type="title"/>
          </p:nvPr>
        </p:nvSpPr>
        <p:spPr>
          <a:xfrm>
            <a:off x="1697153" y="298770"/>
            <a:ext cx="8797691" cy="1188720"/>
          </a:xfrm>
        </p:spPr>
        <p:txBody>
          <a:bodyPr/>
          <a:lstStyle/>
          <a:p>
            <a:r>
              <a:rPr lang="en-US" dirty="0"/>
              <a:t>Pretest probability of CAD</a:t>
            </a:r>
          </a:p>
        </p:txBody>
      </p:sp>
      <p:pic>
        <p:nvPicPr>
          <p:cNvPr id="4" name="Content Placeholder 3">
            <a:extLst>
              <a:ext uri="{FF2B5EF4-FFF2-40B4-BE49-F238E27FC236}">
                <a16:creationId xmlns:a16="http://schemas.microsoft.com/office/drawing/2014/main" id="{256456B6-B1BB-44C3-A51C-5B46C88FC8F3}"/>
              </a:ext>
            </a:extLst>
          </p:cNvPr>
          <p:cNvPicPr>
            <a:picLocks noGrp="1" noChangeAspect="1"/>
          </p:cNvPicPr>
          <p:nvPr>
            <p:ph idx="1"/>
          </p:nvPr>
        </p:nvPicPr>
        <p:blipFill>
          <a:blip r:embed="rId2"/>
          <a:stretch>
            <a:fillRect/>
          </a:stretch>
        </p:blipFill>
        <p:spPr>
          <a:xfrm>
            <a:off x="1697154" y="1863173"/>
            <a:ext cx="8797691" cy="4379296"/>
          </a:xfrm>
          <a:prstGeom prst="rect">
            <a:avLst/>
          </a:prstGeom>
        </p:spPr>
      </p:pic>
      <p:cxnSp>
        <p:nvCxnSpPr>
          <p:cNvPr id="8" name="Connector: Elbow 7">
            <a:extLst>
              <a:ext uri="{FF2B5EF4-FFF2-40B4-BE49-F238E27FC236}">
                <a16:creationId xmlns:a16="http://schemas.microsoft.com/office/drawing/2014/main" id="{1B96E341-45B3-454E-A2B7-ED86740B6A29}"/>
              </a:ext>
            </a:extLst>
          </p:cNvPr>
          <p:cNvCxnSpPr/>
          <p:nvPr/>
        </p:nvCxnSpPr>
        <p:spPr>
          <a:xfrm flipV="1">
            <a:off x="4939748" y="4234070"/>
            <a:ext cx="1779104" cy="844826"/>
          </a:xfrm>
          <a:prstGeom prst="bentConnector3">
            <a:avLst/>
          </a:prstGeom>
        </p:spPr>
        <p:style>
          <a:lnRef idx="3">
            <a:schemeClr val="accent3"/>
          </a:lnRef>
          <a:fillRef idx="0">
            <a:schemeClr val="accent3"/>
          </a:fillRef>
          <a:effectRef idx="2">
            <a:schemeClr val="accent3"/>
          </a:effectRef>
          <a:fontRef idx="minor">
            <a:schemeClr val="tx1"/>
          </a:fontRef>
        </p:style>
      </p:cxnSp>
      <p:cxnSp>
        <p:nvCxnSpPr>
          <p:cNvPr id="10" name="Connector: Elbow 9">
            <a:extLst>
              <a:ext uri="{FF2B5EF4-FFF2-40B4-BE49-F238E27FC236}">
                <a16:creationId xmlns:a16="http://schemas.microsoft.com/office/drawing/2014/main" id="{49E34EA4-D10F-4147-B5F0-63BD9D930682}"/>
              </a:ext>
            </a:extLst>
          </p:cNvPr>
          <p:cNvCxnSpPr/>
          <p:nvPr/>
        </p:nvCxnSpPr>
        <p:spPr>
          <a:xfrm flipV="1">
            <a:off x="6718852" y="3826565"/>
            <a:ext cx="477078" cy="407505"/>
          </a:xfrm>
          <a:prstGeom prst="bentConnector3">
            <a:avLst/>
          </a:prstGeom>
        </p:spPr>
        <p:style>
          <a:lnRef idx="3">
            <a:schemeClr val="accent3"/>
          </a:lnRef>
          <a:fillRef idx="0">
            <a:schemeClr val="accent3"/>
          </a:fillRef>
          <a:effectRef idx="2">
            <a:schemeClr val="accent3"/>
          </a:effectRef>
          <a:fontRef idx="minor">
            <a:schemeClr val="tx1"/>
          </a:fontRef>
        </p:style>
      </p:cxnSp>
      <p:cxnSp>
        <p:nvCxnSpPr>
          <p:cNvPr id="12" name="Connector: Elbow 11">
            <a:extLst>
              <a:ext uri="{FF2B5EF4-FFF2-40B4-BE49-F238E27FC236}">
                <a16:creationId xmlns:a16="http://schemas.microsoft.com/office/drawing/2014/main" id="{D341769F-DED6-4E35-81CB-3A1E8C032405}"/>
              </a:ext>
            </a:extLst>
          </p:cNvPr>
          <p:cNvCxnSpPr>
            <a:cxnSpLocks/>
          </p:cNvCxnSpPr>
          <p:nvPr/>
        </p:nvCxnSpPr>
        <p:spPr>
          <a:xfrm flipV="1">
            <a:off x="8706678" y="5074568"/>
            <a:ext cx="536713" cy="332319"/>
          </a:xfrm>
          <a:prstGeom prst="bentConnector3">
            <a:avLst/>
          </a:prstGeom>
        </p:spPr>
        <p:style>
          <a:lnRef idx="3">
            <a:schemeClr val="accent3"/>
          </a:lnRef>
          <a:fillRef idx="0">
            <a:schemeClr val="accent3"/>
          </a:fillRef>
          <a:effectRef idx="2">
            <a:schemeClr val="accent3"/>
          </a:effectRef>
          <a:fontRef idx="minor">
            <a:schemeClr val="tx1"/>
          </a:fontRef>
        </p:style>
      </p:cxnSp>
      <p:cxnSp>
        <p:nvCxnSpPr>
          <p:cNvPr id="14" name="Connector: Elbow 13">
            <a:extLst>
              <a:ext uri="{FF2B5EF4-FFF2-40B4-BE49-F238E27FC236}">
                <a16:creationId xmlns:a16="http://schemas.microsoft.com/office/drawing/2014/main" id="{9155A76D-3400-4220-9C13-D546D6989DF9}"/>
              </a:ext>
            </a:extLst>
          </p:cNvPr>
          <p:cNvCxnSpPr/>
          <p:nvPr/>
        </p:nvCxnSpPr>
        <p:spPr>
          <a:xfrm flipV="1">
            <a:off x="9243391" y="4234070"/>
            <a:ext cx="1123122" cy="844826"/>
          </a:xfrm>
          <a:prstGeom prst="bentConnector3">
            <a:avLst/>
          </a:prstGeom>
        </p:spPr>
        <p:style>
          <a:lnRef idx="3">
            <a:schemeClr val="accent3"/>
          </a:lnRef>
          <a:fillRef idx="0">
            <a:schemeClr val="accent3"/>
          </a:fillRef>
          <a:effectRef idx="2">
            <a:schemeClr val="accent3"/>
          </a:effectRef>
          <a:fontRef idx="minor">
            <a:schemeClr val="tx1"/>
          </a:fontRef>
        </p:style>
      </p:cxnSp>
      <p:cxnSp>
        <p:nvCxnSpPr>
          <p:cNvPr id="20" name="Straight Connector 19">
            <a:extLst>
              <a:ext uri="{FF2B5EF4-FFF2-40B4-BE49-F238E27FC236}">
                <a16:creationId xmlns:a16="http://schemas.microsoft.com/office/drawing/2014/main" id="{19FD5104-16E1-45CA-9A9D-2F049A5E0256}"/>
              </a:ext>
            </a:extLst>
          </p:cNvPr>
          <p:cNvCxnSpPr/>
          <p:nvPr/>
        </p:nvCxnSpPr>
        <p:spPr>
          <a:xfrm flipH="1">
            <a:off x="4939748" y="5406887"/>
            <a:ext cx="3766930"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22" name="Straight Connector 21">
            <a:extLst>
              <a:ext uri="{FF2B5EF4-FFF2-40B4-BE49-F238E27FC236}">
                <a16:creationId xmlns:a16="http://schemas.microsoft.com/office/drawing/2014/main" id="{60E23FBA-E8A9-4DDD-B153-D9A1B76A7F90}"/>
              </a:ext>
            </a:extLst>
          </p:cNvPr>
          <p:cNvCxnSpPr/>
          <p:nvPr/>
        </p:nvCxnSpPr>
        <p:spPr>
          <a:xfrm flipV="1">
            <a:off x="4939748" y="5078896"/>
            <a:ext cx="0" cy="327991"/>
          </a:xfrm>
          <a:prstGeom prst="line">
            <a:avLst/>
          </a:prstGeom>
        </p:spPr>
        <p:style>
          <a:lnRef idx="3">
            <a:schemeClr val="accent3"/>
          </a:lnRef>
          <a:fillRef idx="0">
            <a:schemeClr val="accent3"/>
          </a:fillRef>
          <a:effectRef idx="2">
            <a:schemeClr val="accent3"/>
          </a:effectRef>
          <a:fontRef idx="minor">
            <a:schemeClr val="tx1"/>
          </a:fontRef>
        </p:style>
      </p:cxnSp>
      <p:cxnSp>
        <p:nvCxnSpPr>
          <p:cNvPr id="24" name="Straight Connector 23">
            <a:extLst>
              <a:ext uri="{FF2B5EF4-FFF2-40B4-BE49-F238E27FC236}">
                <a16:creationId xmlns:a16="http://schemas.microsoft.com/office/drawing/2014/main" id="{F38EBE69-CB7D-460F-A96C-EF9E6FEE0729}"/>
              </a:ext>
            </a:extLst>
          </p:cNvPr>
          <p:cNvCxnSpPr/>
          <p:nvPr/>
        </p:nvCxnSpPr>
        <p:spPr>
          <a:xfrm>
            <a:off x="7195930" y="3826565"/>
            <a:ext cx="3170583"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26" name="Straight Connector 25">
            <a:extLst>
              <a:ext uri="{FF2B5EF4-FFF2-40B4-BE49-F238E27FC236}">
                <a16:creationId xmlns:a16="http://schemas.microsoft.com/office/drawing/2014/main" id="{3708C0FA-08D1-4766-9326-0B0FE22DE375}"/>
              </a:ext>
            </a:extLst>
          </p:cNvPr>
          <p:cNvCxnSpPr/>
          <p:nvPr/>
        </p:nvCxnSpPr>
        <p:spPr>
          <a:xfrm>
            <a:off x="10366513" y="3826565"/>
            <a:ext cx="0" cy="407505"/>
          </a:xfrm>
          <a:prstGeom prst="line">
            <a:avLst/>
          </a:prstGeom>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480806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655DD-3F1A-4776-B433-BD1581C6D0C2}"/>
              </a:ext>
            </a:extLst>
          </p:cNvPr>
          <p:cNvSpPr>
            <a:spLocks noGrp="1"/>
          </p:cNvSpPr>
          <p:nvPr>
            <p:ph type="title"/>
          </p:nvPr>
        </p:nvSpPr>
        <p:spPr>
          <a:xfrm>
            <a:off x="2032001" y="964692"/>
            <a:ext cx="8382000" cy="1188720"/>
          </a:xfrm>
        </p:spPr>
        <p:txBody>
          <a:bodyPr/>
          <a:lstStyle/>
          <a:p>
            <a:r>
              <a:rPr lang="en-US" dirty="0"/>
              <a:t>Risk stratification</a:t>
            </a:r>
          </a:p>
        </p:txBody>
      </p:sp>
      <p:pic>
        <p:nvPicPr>
          <p:cNvPr id="5" name="Content Placeholder 4" descr="Screen Clipping">
            <a:extLst>
              <a:ext uri="{FF2B5EF4-FFF2-40B4-BE49-F238E27FC236}">
                <a16:creationId xmlns:a16="http://schemas.microsoft.com/office/drawing/2014/main" id="{2F716267-C8AD-40F7-8F8A-ECFADF8CE4BC}"/>
              </a:ext>
            </a:extLst>
          </p:cNvPr>
          <p:cNvPicPr>
            <a:picLocks noGrp="1" noChangeAspect="1"/>
          </p:cNvPicPr>
          <p:nvPr>
            <p:ph idx="1"/>
          </p:nvPr>
        </p:nvPicPr>
        <p:blipFill>
          <a:blip r:embed="rId3"/>
          <a:stretch>
            <a:fillRect/>
          </a:stretch>
        </p:blipFill>
        <p:spPr>
          <a:xfrm>
            <a:off x="6438900" y="2305812"/>
            <a:ext cx="4648216" cy="4450588"/>
          </a:xfrm>
        </p:spPr>
      </p:pic>
      <p:sp>
        <p:nvSpPr>
          <p:cNvPr id="6" name="TextBox 5">
            <a:extLst>
              <a:ext uri="{FF2B5EF4-FFF2-40B4-BE49-F238E27FC236}">
                <a16:creationId xmlns:a16="http://schemas.microsoft.com/office/drawing/2014/main" id="{595994EE-7356-4A5E-8855-1C0BD8CB056A}"/>
              </a:ext>
            </a:extLst>
          </p:cNvPr>
          <p:cNvSpPr txBox="1"/>
          <p:nvPr/>
        </p:nvSpPr>
        <p:spPr>
          <a:xfrm>
            <a:off x="521730" y="2578100"/>
            <a:ext cx="5803900" cy="3693319"/>
          </a:xfrm>
          <a:prstGeom prst="rect">
            <a:avLst/>
          </a:prstGeom>
          <a:noFill/>
        </p:spPr>
        <p:txBody>
          <a:bodyPr wrap="square" rtlCol="0" anchor="t">
            <a:spAutoFit/>
          </a:bodyPr>
          <a:lstStyle/>
          <a:p>
            <a:pPr marL="285750" indent="-285750">
              <a:buFont typeface="Arial" panose="020B0604020202020204" pitchFamily="34" charset="0"/>
              <a:buChar char="•"/>
            </a:pPr>
            <a:r>
              <a:rPr lang="en-US" dirty="0"/>
              <a:t>HEART SCORE</a:t>
            </a:r>
          </a:p>
          <a:p>
            <a:pPr marL="742950" lvl="1" indent="-285750">
              <a:buFont typeface="Arial" panose="020B0604020202020204" pitchFamily="34" charset="0"/>
              <a:buChar char="•"/>
            </a:pPr>
            <a:r>
              <a:rPr lang="en-US" b="1" dirty="0"/>
              <a:t>H</a:t>
            </a:r>
            <a:r>
              <a:rPr lang="en-US" dirty="0"/>
              <a:t>istory, </a:t>
            </a:r>
            <a:r>
              <a:rPr lang="en-US" b="1" dirty="0"/>
              <a:t>E</a:t>
            </a:r>
            <a:r>
              <a:rPr lang="en-US" dirty="0"/>
              <a:t>CG, </a:t>
            </a:r>
            <a:r>
              <a:rPr lang="en-US" b="1" dirty="0"/>
              <a:t>A</a:t>
            </a:r>
            <a:r>
              <a:rPr lang="en-US" dirty="0"/>
              <a:t>ge, </a:t>
            </a:r>
            <a:r>
              <a:rPr lang="en-US" b="1" dirty="0"/>
              <a:t>R</a:t>
            </a:r>
            <a:r>
              <a:rPr lang="en-US" dirty="0"/>
              <a:t>isk factors and </a:t>
            </a:r>
            <a:r>
              <a:rPr lang="en-US" b="1" dirty="0"/>
              <a:t>T</a:t>
            </a:r>
            <a:r>
              <a:rPr lang="en-US" dirty="0"/>
              <a:t>roponin</a:t>
            </a:r>
          </a:p>
          <a:p>
            <a:pPr marL="742950" lvl="1" indent="-285750">
              <a:buFont typeface="Arial" panose="020B0604020202020204" pitchFamily="34" charset="0"/>
              <a:buChar char="•"/>
            </a:pPr>
            <a:r>
              <a:rPr lang="en-US" dirty="0"/>
              <a:t>2,440 unselected patients presented with chest pain at the ED of 10 hospitals in The Netherlands. HEART score was assessed as soon as the first lab results and ECG were obtained. Primary endpoint was the occurrence of major adverse cardiac events (MACE) within </a:t>
            </a:r>
            <a:r>
              <a:rPr lang="en-US" b="1" dirty="0"/>
              <a:t>6 weeks</a:t>
            </a:r>
            <a:r>
              <a:rPr lang="en-US" dirty="0"/>
              <a:t>. </a:t>
            </a:r>
          </a:p>
          <a:p>
            <a:pPr marL="742950" lvl="1" indent="-285750">
              <a:buFont typeface="Arial" panose="020B0604020202020204" pitchFamily="34" charset="0"/>
              <a:buChar char="•"/>
            </a:pPr>
            <a:r>
              <a:rPr lang="en-US" dirty="0"/>
              <a:t>Results</a:t>
            </a:r>
          </a:p>
          <a:p>
            <a:pPr marL="1200150" lvl="2" indent="-285750">
              <a:buFont typeface="Arial" panose="020B0604020202020204" pitchFamily="34" charset="0"/>
              <a:buChar char="•"/>
            </a:pPr>
            <a:r>
              <a:rPr lang="en-US" dirty="0">
                <a:solidFill>
                  <a:srgbClr val="FF0000"/>
                </a:solidFill>
              </a:rPr>
              <a:t>Low HEART scores (0–3) MACE 1.7%.</a:t>
            </a:r>
            <a:r>
              <a:rPr lang="en-US" dirty="0"/>
              <a:t> </a:t>
            </a:r>
          </a:p>
          <a:p>
            <a:pPr marL="1200150" lvl="2" indent="-285750">
              <a:buFont typeface="Arial" panose="020B0604020202020204" pitchFamily="34" charset="0"/>
              <a:buChar char="•"/>
            </a:pPr>
            <a:r>
              <a:rPr lang="en-US" dirty="0"/>
              <a:t>Intermediate HEART (4–6) MACE 16.6%.</a:t>
            </a:r>
          </a:p>
          <a:p>
            <a:pPr marL="1200150" lvl="2" indent="-285750">
              <a:buFont typeface="Arial" panose="020B0604020202020204" pitchFamily="34" charset="0"/>
              <a:buChar char="•"/>
            </a:pPr>
            <a:r>
              <a:rPr lang="en-US" dirty="0"/>
              <a:t>High HEART scores (7–10), MACE 50.1%</a:t>
            </a:r>
          </a:p>
          <a:p>
            <a:endParaRPr lang="en-US" dirty="0"/>
          </a:p>
        </p:txBody>
      </p:sp>
    </p:spTree>
    <p:extLst>
      <p:ext uri="{BB962C8B-B14F-4D97-AF65-F5344CB8AC3E}">
        <p14:creationId xmlns:p14="http://schemas.microsoft.com/office/powerpoint/2010/main" val="21525887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869BC9A-64C4-46BE-A02A-064BA0968245}"/>
              </a:ext>
            </a:extLst>
          </p:cNvPr>
          <p:cNvSpPr>
            <a:spLocks noGrp="1"/>
          </p:cNvSpPr>
          <p:nvPr>
            <p:ph idx="1"/>
          </p:nvPr>
        </p:nvSpPr>
        <p:spPr/>
        <p:txBody>
          <a:bodyPr/>
          <a:lstStyle/>
          <a:p>
            <a:endParaRPr lang="en-US" dirty="0"/>
          </a:p>
        </p:txBody>
      </p:sp>
      <p:sp>
        <p:nvSpPr>
          <p:cNvPr id="7" name="Rectangle: Rounded Corners 6">
            <a:extLst>
              <a:ext uri="{FF2B5EF4-FFF2-40B4-BE49-F238E27FC236}">
                <a16:creationId xmlns:a16="http://schemas.microsoft.com/office/drawing/2014/main" id="{D0BCC3F6-5E9E-4FA7-9CAD-EDF6916DCB07}"/>
              </a:ext>
            </a:extLst>
          </p:cNvPr>
          <p:cNvSpPr/>
          <p:nvPr/>
        </p:nvSpPr>
        <p:spPr>
          <a:xfrm>
            <a:off x="5126933" y="675737"/>
            <a:ext cx="1938130" cy="417443"/>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dirty="0"/>
              <a:t>Chest Pain</a:t>
            </a:r>
          </a:p>
        </p:txBody>
      </p:sp>
      <p:sp>
        <p:nvSpPr>
          <p:cNvPr id="8" name="Rectangle: Rounded Corners 7">
            <a:extLst>
              <a:ext uri="{FF2B5EF4-FFF2-40B4-BE49-F238E27FC236}">
                <a16:creationId xmlns:a16="http://schemas.microsoft.com/office/drawing/2014/main" id="{373C9CC7-6568-487C-99B3-164F637B560D}"/>
              </a:ext>
            </a:extLst>
          </p:cNvPr>
          <p:cNvSpPr/>
          <p:nvPr/>
        </p:nvSpPr>
        <p:spPr>
          <a:xfrm>
            <a:off x="5126933" y="1333955"/>
            <a:ext cx="1938131" cy="785191"/>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dirty="0"/>
              <a:t>Pretest Probability of CAD</a:t>
            </a:r>
          </a:p>
        </p:txBody>
      </p:sp>
      <p:sp>
        <p:nvSpPr>
          <p:cNvPr id="9" name="Rectangle: Rounded Corners 8">
            <a:extLst>
              <a:ext uri="{FF2B5EF4-FFF2-40B4-BE49-F238E27FC236}">
                <a16:creationId xmlns:a16="http://schemas.microsoft.com/office/drawing/2014/main" id="{0B27EF3A-E707-4455-A26E-168F084AAE95}"/>
              </a:ext>
            </a:extLst>
          </p:cNvPr>
          <p:cNvSpPr/>
          <p:nvPr/>
        </p:nvSpPr>
        <p:spPr>
          <a:xfrm>
            <a:off x="5126933" y="2369622"/>
            <a:ext cx="1938131" cy="45302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dirty="0"/>
              <a:t>Intermediate</a:t>
            </a:r>
          </a:p>
        </p:txBody>
      </p:sp>
      <p:sp>
        <p:nvSpPr>
          <p:cNvPr id="10" name="Rectangle: Rounded Corners 9">
            <a:extLst>
              <a:ext uri="{FF2B5EF4-FFF2-40B4-BE49-F238E27FC236}">
                <a16:creationId xmlns:a16="http://schemas.microsoft.com/office/drawing/2014/main" id="{EAE1F060-F67E-4B3B-9FC7-1DD5C5BD7720}"/>
              </a:ext>
            </a:extLst>
          </p:cNvPr>
          <p:cNvSpPr/>
          <p:nvPr/>
        </p:nvSpPr>
        <p:spPr>
          <a:xfrm>
            <a:off x="1262067" y="2369622"/>
            <a:ext cx="1938131" cy="45302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dirty="0"/>
              <a:t>Low</a:t>
            </a:r>
          </a:p>
        </p:txBody>
      </p:sp>
      <p:sp>
        <p:nvSpPr>
          <p:cNvPr id="11" name="Rectangle: Rounded Corners 10">
            <a:extLst>
              <a:ext uri="{FF2B5EF4-FFF2-40B4-BE49-F238E27FC236}">
                <a16:creationId xmlns:a16="http://schemas.microsoft.com/office/drawing/2014/main" id="{E0032D3D-345F-48D7-9B33-FA91F887D1A0}"/>
              </a:ext>
            </a:extLst>
          </p:cNvPr>
          <p:cNvSpPr/>
          <p:nvPr/>
        </p:nvSpPr>
        <p:spPr>
          <a:xfrm>
            <a:off x="8991795" y="2357665"/>
            <a:ext cx="1812037" cy="45302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dirty="0"/>
              <a:t>High</a:t>
            </a:r>
          </a:p>
        </p:txBody>
      </p:sp>
      <p:sp>
        <p:nvSpPr>
          <p:cNvPr id="12" name="Rectangle: Rounded Corners 11">
            <a:extLst>
              <a:ext uri="{FF2B5EF4-FFF2-40B4-BE49-F238E27FC236}">
                <a16:creationId xmlns:a16="http://schemas.microsoft.com/office/drawing/2014/main" id="{B0CA895C-7640-4D0C-AA2B-EEFB5388E039}"/>
              </a:ext>
            </a:extLst>
          </p:cNvPr>
          <p:cNvSpPr/>
          <p:nvPr/>
        </p:nvSpPr>
        <p:spPr>
          <a:xfrm>
            <a:off x="5126933" y="3234055"/>
            <a:ext cx="1938131" cy="45302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dirty="0"/>
              <a:t>Normal EKG? Able to Exercise?</a:t>
            </a:r>
          </a:p>
        </p:txBody>
      </p:sp>
      <p:sp>
        <p:nvSpPr>
          <p:cNvPr id="13" name="Rectangle: Rounded Corners 12">
            <a:extLst>
              <a:ext uri="{FF2B5EF4-FFF2-40B4-BE49-F238E27FC236}">
                <a16:creationId xmlns:a16="http://schemas.microsoft.com/office/drawing/2014/main" id="{0AFBB50F-B675-4CA0-87B4-82512D11A542}"/>
              </a:ext>
            </a:extLst>
          </p:cNvPr>
          <p:cNvSpPr/>
          <p:nvPr/>
        </p:nvSpPr>
        <p:spPr>
          <a:xfrm>
            <a:off x="5126933" y="4073569"/>
            <a:ext cx="1938131" cy="45302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dirty="0"/>
              <a:t>Exercise Stress Test with Imaging</a:t>
            </a:r>
          </a:p>
        </p:txBody>
      </p:sp>
      <p:sp>
        <p:nvSpPr>
          <p:cNvPr id="14" name="Rectangle: Rounded Corners 13">
            <a:extLst>
              <a:ext uri="{FF2B5EF4-FFF2-40B4-BE49-F238E27FC236}">
                <a16:creationId xmlns:a16="http://schemas.microsoft.com/office/drawing/2014/main" id="{732FA9AF-650B-4EBE-B24A-C6D7541E7774}"/>
              </a:ext>
            </a:extLst>
          </p:cNvPr>
          <p:cNvSpPr/>
          <p:nvPr/>
        </p:nvSpPr>
        <p:spPr>
          <a:xfrm>
            <a:off x="7538199" y="4073569"/>
            <a:ext cx="1938131" cy="45302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dirty="0"/>
              <a:t>Pharmacologic Stress Test</a:t>
            </a:r>
          </a:p>
        </p:txBody>
      </p:sp>
      <p:sp>
        <p:nvSpPr>
          <p:cNvPr id="15" name="Rectangle: Rounded Corners 14">
            <a:extLst>
              <a:ext uri="{FF2B5EF4-FFF2-40B4-BE49-F238E27FC236}">
                <a16:creationId xmlns:a16="http://schemas.microsoft.com/office/drawing/2014/main" id="{8586DC0C-382F-41B4-A781-98A64475C214}"/>
              </a:ext>
            </a:extLst>
          </p:cNvPr>
          <p:cNvSpPr/>
          <p:nvPr/>
        </p:nvSpPr>
        <p:spPr>
          <a:xfrm>
            <a:off x="2704268" y="4073568"/>
            <a:ext cx="1938131" cy="45302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dirty="0"/>
              <a:t>ETT</a:t>
            </a:r>
          </a:p>
        </p:txBody>
      </p:sp>
      <p:sp>
        <p:nvSpPr>
          <p:cNvPr id="16" name="Rectangle: Rounded Corners 15">
            <a:extLst>
              <a:ext uri="{FF2B5EF4-FFF2-40B4-BE49-F238E27FC236}">
                <a16:creationId xmlns:a16="http://schemas.microsoft.com/office/drawing/2014/main" id="{D825D2E1-4A45-40F1-95F5-39E384C4076E}"/>
              </a:ext>
            </a:extLst>
          </p:cNvPr>
          <p:cNvSpPr/>
          <p:nvPr/>
        </p:nvSpPr>
        <p:spPr>
          <a:xfrm>
            <a:off x="5126933" y="5008143"/>
            <a:ext cx="1938131" cy="45302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dirty="0"/>
              <a:t>LHC</a:t>
            </a:r>
          </a:p>
        </p:txBody>
      </p:sp>
      <p:sp>
        <p:nvSpPr>
          <p:cNvPr id="17" name="Rectangle: Rounded Corners 16">
            <a:extLst>
              <a:ext uri="{FF2B5EF4-FFF2-40B4-BE49-F238E27FC236}">
                <a16:creationId xmlns:a16="http://schemas.microsoft.com/office/drawing/2014/main" id="{64707443-F731-4A2C-8007-5C44AD543756}"/>
              </a:ext>
            </a:extLst>
          </p:cNvPr>
          <p:cNvSpPr/>
          <p:nvPr/>
        </p:nvSpPr>
        <p:spPr>
          <a:xfrm>
            <a:off x="8991795" y="5003966"/>
            <a:ext cx="1938131" cy="45302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dirty="0"/>
              <a:t>Medical Therapy</a:t>
            </a:r>
          </a:p>
        </p:txBody>
      </p:sp>
      <p:cxnSp>
        <p:nvCxnSpPr>
          <p:cNvPr id="19" name="Straight Arrow Connector 18">
            <a:extLst>
              <a:ext uri="{FF2B5EF4-FFF2-40B4-BE49-F238E27FC236}">
                <a16:creationId xmlns:a16="http://schemas.microsoft.com/office/drawing/2014/main" id="{9CE6D2B8-5F9E-440C-9B15-C8CC3144B18E}"/>
              </a:ext>
            </a:extLst>
          </p:cNvPr>
          <p:cNvCxnSpPr>
            <a:stCxn id="7" idx="2"/>
            <a:endCxn id="8" idx="0"/>
          </p:cNvCxnSpPr>
          <p:nvPr/>
        </p:nvCxnSpPr>
        <p:spPr>
          <a:xfrm>
            <a:off x="6095998" y="1093180"/>
            <a:ext cx="1" cy="24077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0" name="Straight Arrow Connector 19">
            <a:extLst>
              <a:ext uri="{FF2B5EF4-FFF2-40B4-BE49-F238E27FC236}">
                <a16:creationId xmlns:a16="http://schemas.microsoft.com/office/drawing/2014/main" id="{43B9C94E-1C56-44E5-8080-32932667B7A4}"/>
              </a:ext>
            </a:extLst>
          </p:cNvPr>
          <p:cNvCxnSpPr/>
          <p:nvPr/>
        </p:nvCxnSpPr>
        <p:spPr>
          <a:xfrm>
            <a:off x="6095995" y="2138727"/>
            <a:ext cx="1" cy="24077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1" name="Straight Arrow Connector 20">
            <a:extLst>
              <a:ext uri="{FF2B5EF4-FFF2-40B4-BE49-F238E27FC236}">
                <a16:creationId xmlns:a16="http://schemas.microsoft.com/office/drawing/2014/main" id="{5BAF6B91-A43E-4EA4-88EE-B451C471A09A}"/>
              </a:ext>
            </a:extLst>
          </p:cNvPr>
          <p:cNvCxnSpPr>
            <a:cxnSpLocks/>
            <a:endCxn id="13" idx="0"/>
          </p:cNvCxnSpPr>
          <p:nvPr/>
        </p:nvCxnSpPr>
        <p:spPr>
          <a:xfrm>
            <a:off x="6095993" y="3679100"/>
            <a:ext cx="6" cy="39446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2" name="Straight Arrow Connector 21">
            <a:extLst>
              <a:ext uri="{FF2B5EF4-FFF2-40B4-BE49-F238E27FC236}">
                <a16:creationId xmlns:a16="http://schemas.microsoft.com/office/drawing/2014/main" id="{10269A04-6CCE-47AE-96F1-5176E073C850}"/>
              </a:ext>
            </a:extLst>
          </p:cNvPr>
          <p:cNvCxnSpPr>
            <a:cxnSpLocks/>
            <a:endCxn id="12" idx="0"/>
          </p:cNvCxnSpPr>
          <p:nvPr/>
        </p:nvCxnSpPr>
        <p:spPr>
          <a:xfrm>
            <a:off x="6095994" y="2826426"/>
            <a:ext cx="5" cy="40762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5" name="Straight Arrow Connector 24">
            <a:extLst>
              <a:ext uri="{FF2B5EF4-FFF2-40B4-BE49-F238E27FC236}">
                <a16:creationId xmlns:a16="http://schemas.microsoft.com/office/drawing/2014/main" id="{0BB1EB5B-D1A2-4754-8B85-811759D456EC}"/>
              </a:ext>
            </a:extLst>
          </p:cNvPr>
          <p:cNvCxnSpPr>
            <a:cxnSpLocks/>
          </p:cNvCxnSpPr>
          <p:nvPr/>
        </p:nvCxnSpPr>
        <p:spPr>
          <a:xfrm>
            <a:off x="6082738" y="4508387"/>
            <a:ext cx="13255" cy="51545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6" name="Straight Arrow Connector 25">
            <a:extLst>
              <a:ext uri="{FF2B5EF4-FFF2-40B4-BE49-F238E27FC236}">
                <a16:creationId xmlns:a16="http://schemas.microsoft.com/office/drawing/2014/main" id="{0C65840C-F2D1-4A56-860C-6A24E12EB957}"/>
              </a:ext>
            </a:extLst>
          </p:cNvPr>
          <p:cNvCxnSpPr>
            <a:cxnSpLocks/>
            <a:endCxn id="10" idx="3"/>
          </p:cNvCxnSpPr>
          <p:nvPr/>
        </p:nvCxnSpPr>
        <p:spPr>
          <a:xfrm flipH="1">
            <a:off x="3200198" y="1696733"/>
            <a:ext cx="1916794" cy="89940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8" name="Straight Arrow Connector 27">
            <a:extLst>
              <a:ext uri="{FF2B5EF4-FFF2-40B4-BE49-F238E27FC236}">
                <a16:creationId xmlns:a16="http://schemas.microsoft.com/office/drawing/2014/main" id="{09568152-D64C-4278-AEA2-79D81EBEBC19}"/>
              </a:ext>
            </a:extLst>
          </p:cNvPr>
          <p:cNvCxnSpPr>
            <a:cxnSpLocks/>
            <a:endCxn id="11" idx="1"/>
          </p:cNvCxnSpPr>
          <p:nvPr/>
        </p:nvCxnSpPr>
        <p:spPr>
          <a:xfrm>
            <a:off x="7055123" y="1711030"/>
            <a:ext cx="1936672" cy="87314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1" name="Straight Arrow Connector 30">
            <a:extLst>
              <a:ext uri="{FF2B5EF4-FFF2-40B4-BE49-F238E27FC236}">
                <a16:creationId xmlns:a16="http://schemas.microsoft.com/office/drawing/2014/main" id="{56F54E57-D6DF-4B8B-A358-6EB7C1E976B9}"/>
              </a:ext>
            </a:extLst>
          </p:cNvPr>
          <p:cNvCxnSpPr>
            <a:cxnSpLocks/>
          </p:cNvCxnSpPr>
          <p:nvPr/>
        </p:nvCxnSpPr>
        <p:spPr>
          <a:xfrm flipH="1">
            <a:off x="3673333" y="3460567"/>
            <a:ext cx="1453597" cy="61300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3" name="Straight Arrow Connector 32">
            <a:extLst>
              <a:ext uri="{FF2B5EF4-FFF2-40B4-BE49-F238E27FC236}">
                <a16:creationId xmlns:a16="http://schemas.microsoft.com/office/drawing/2014/main" id="{44131933-33E3-46DA-8E3B-F224BB2E21F2}"/>
              </a:ext>
            </a:extLst>
          </p:cNvPr>
          <p:cNvCxnSpPr>
            <a:cxnSpLocks/>
            <a:endCxn id="14" idx="0"/>
          </p:cNvCxnSpPr>
          <p:nvPr/>
        </p:nvCxnSpPr>
        <p:spPr>
          <a:xfrm>
            <a:off x="7065064" y="3433635"/>
            <a:ext cx="1442201" cy="63993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5" name="Straight Arrow Connector 34">
            <a:extLst>
              <a:ext uri="{FF2B5EF4-FFF2-40B4-BE49-F238E27FC236}">
                <a16:creationId xmlns:a16="http://schemas.microsoft.com/office/drawing/2014/main" id="{D26CDE36-B0BD-4470-B12E-0BEA17085206}"/>
              </a:ext>
            </a:extLst>
          </p:cNvPr>
          <p:cNvCxnSpPr>
            <a:cxnSpLocks/>
            <a:endCxn id="17" idx="0"/>
          </p:cNvCxnSpPr>
          <p:nvPr/>
        </p:nvCxnSpPr>
        <p:spPr>
          <a:xfrm flipH="1">
            <a:off x="9960861" y="2864556"/>
            <a:ext cx="9944" cy="213941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8" name="Straight Arrow Connector 37">
            <a:extLst>
              <a:ext uri="{FF2B5EF4-FFF2-40B4-BE49-F238E27FC236}">
                <a16:creationId xmlns:a16="http://schemas.microsoft.com/office/drawing/2014/main" id="{F1154CE8-66D0-47CA-B4B7-030813A3253F}"/>
              </a:ext>
            </a:extLst>
          </p:cNvPr>
          <p:cNvCxnSpPr>
            <a:cxnSpLocks/>
            <a:endCxn id="16" idx="3"/>
          </p:cNvCxnSpPr>
          <p:nvPr/>
        </p:nvCxnSpPr>
        <p:spPr>
          <a:xfrm flipH="1">
            <a:off x="7065064" y="5230478"/>
            <a:ext cx="1916790" cy="417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6183436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2C8BA5-3946-4D61-92A5-C13557C08D0A}"/>
              </a:ext>
            </a:extLst>
          </p:cNvPr>
          <p:cNvSpPr>
            <a:spLocks noGrp="1"/>
          </p:cNvSpPr>
          <p:nvPr>
            <p:ph idx="1"/>
          </p:nvPr>
        </p:nvSpPr>
        <p:spPr>
          <a:xfrm>
            <a:off x="1697153" y="2083838"/>
            <a:ext cx="8797691" cy="3879641"/>
          </a:xfrm>
        </p:spPr>
        <p:txBody>
          <a:bodyPr/>
          <a:lstStyle/>
          <a:p>
            <a:r>
              <a:rPr lang="en-US" dirty="0"/>
              <a:t>66 y/o M with DM, HTN who presents with 4 hours of substernal chest pain, radiating to the jaw associated with shortness of breath. The pain started earlier in the morning when the patient was working in his garden. He has never had these symptoms before. Symptoms improved with SL NTG given in the ED. EKG and Trop were negative</a:t>
            </a:r>
            <a:r>
              <a:rPr lang="en-US"/>
              <a:t>. </a:t>
            </a:r>
            <a:endParaRPr lang="en-US" dirty="0"/>
          </a:p>
        </p:txBody>
      </p:sp>
      <p:sp>
        <p:nvSpPr>
          <p:cNvPr id="6" name="Title 1">
            <a:extLst>
              <a:ext uri="{FF2B5EF4-FFF2-40B4-BE49-F238E27FC236}">
                <a16:creationId xmlns:a16="http://schemas.microsoft.com/office/drawing/2014/main" id="{7D816820-3958-4EFB-963B-D0AADC46333A}"/>
              </a:ext>
            </a:extLst>
          </p:cNvPr>
          <p:cNvSpPr txBox="1">
            <a:spLocks/>
          </p:cNvSpPr>
          <p:nvPr/>
        </p:nvSpPr>
        <p:spPr bwMode="black">
          <a:xfrm>
            <a:off x="1697153" y="249074"/>
            <a:ext cx="8797691"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en-US" dirty="0"/>
              <a:t>CASE #2</a:t>
            </a:r>
          </a:p>
        </p:txBody>
      </p:sp>
    </p:spTree>
    <p:extLst>
      <p:ext uri="{BB962C8B-B14F-4D97-AF65-F5344CB8AC3E}">
        <p14:creationId xmlns:p14="http://schemas.microsoft.com/office/powerpoint/2010/main" val="33274444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2C8BA5-3946-4D61-92A5-C13557C08D0A}"/>
              </a:ext>
            </a:extLst>
          </p:cNvPr>
          <p:cNvSpPr>
            <a:spLocks noGrp="1"/>
          </p:cNvSpPr>
          <p:nvPr>
            <p:ph idx="1"/>
          </p:nvPr>
        </p:nvSpPr>
        <p:spPr>
          <a:xfrm>
            <a:off x="1697153" y="2083838"/>
            <a:ext cx="8797691" cy="3879641"/>
          </a:xfrm>
        </p:spPr>
        <p:txBody>
          <a:bodyPr/>
          <a:lstStyle/>
          <a:p>
            <a:r>
              <a:rPr lang="en-US" dirty="0"/>
              <a:t>59 y/o M h/o CAD, HTN, who presents with exertional SOB and chest tightness. The patient was our walking his dog earlier in the evening and after 2 blocks suddenly developed chest tightness that resolved after 10 minutes of rest. The patient had another episode of chest tightness on the way home. In the past few months, the patient has been able to walk 5-6 blocks without any issues. In the ED, EKG and trop were negative. </a:t>
            </a:r>
          </a:p>
        </p:txBody>
      </p:sp>
      <p:sp>
        <p:nvSpPr>
          <p:cNvPr id="6" name="Title 1">
            <a:extLst>
              <a:ext uri="{FF2B5EF4-FFF2-40B4-BE49-F238E27FC236}">
                <a16:creationId xmlns:a16="http://schemas.microsoft.com/office/drawing/2014/main" id="{7D816820-3958-4EFB-963B-D0AADC46333A}"/>
              </a:ext>
            </a:extLst>
          </p:cNvPr>
          <p:cNvSpPr txBox="1">
            <a:spLocks/>
          </p:cNvSpPr>
          <p:nvPr/>
        </p:nvSpPr>
        <p:spPr bwMode="black">
          <a:xfrm>
            <a:off x="1697153" y="249074"/>
            <a:ext cx="8797691"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en-US" dirty="0"/>
              <a:t>CASE #3</a:t>
            </a:r>
          </a:p>
        </p:txBody>
      </p:sp>
    </p:spTree>
    <p:extLst>
      <p:ext uri="{BB962C8B-B14F-4D97-AF65-F5344CB8AC3E}">
        <p14:creationId xmlns:p14="http://schemas.microsoft.com/office/powerpoint/2010/main" val="3738504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6A84D-63B9-4213-BFD4-C6CC5F4468CA}"/>
              </a:ext>
            </a:extLst>
          </p:cNvPr>
          <p:cNvSpPr>
            <a:spLocks noGrp="1"/>
          </p:cNvSpPr>
          <p:nvPr>
            <p:ph type="title"/>
          </p:nvPr>
        </p:nvSpPr>
        <p:spPr>
          <a:xfrm>
            <a:off x="2231136" y="583692"/>
            <a:ext cx="7729728" cy="1188720"/>
          </a:xfrm>
        </p:spPr>
        <p:txBody>
          <a:bodyPr/>
          <a:lstStyle/>
          <a:p>
            <a:r>
              <a:rPr lang="en-US" dirty="0"/>
              <a:t>Clinical features</a:t>
            </a:r>
          </a:p>
        </p:txBody>
      </p:sp>
      <p:pic>
        <p:nvPicPr>
          <p:cNvPr id="5" name="Content Placeholder 4">
            <a:extLst>
              <a:ext uri="{FF2B5EF4-FFF2-40B4-BE49-F238E27FC236}">
                <a16:creationId xmlns:a16="http://schemas.microsoft.com/office/drawing/2014/main" id="{8EFAF2B3-B771-4757-BDF9-D1BD2C723891}"/>
              </a:ext>
            </a:extLst>
          </p:cNvPr>
          <p:cNvPicPr>
            <a:picLocks noGrp="1" noChangeAspect="1"/>
          </p:cNvPicPr>
          <p:nvPr>
            <p:ph idx="1"/>
          </p:nvPr>
        </p:nvPicPr>
        <p:blipFill>
          <a:blip r:embed="rId3"/>
          <a:stretch>
            <a:fillRect/>
          </a:stretch>
        </p:blipFill>
        <p:spPr>
          <a:xfrm>
            <a:off x="2277617" y="2029739"/>
            <a:ext cx="7636765" cy="4523314"/>
          </a:xfrm>
        </p:spPr>
      </p:pic>
    </p:spTree>
    <p:extLst>
      <p:ext uri="{BB962C8B-B14F-4D97-AF65-F5344CB8AC3E}">
        <p14:creationId xmlns:p14="http://schemas.microsoft.com/office/powerpoint/2010/main" val="29197705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1EFA71C-0273-4878-BCAC-AEF61F348559}"/>
              </a:ext>
            </a:extLst>
          </p:cNvPr>
          <p:cNvPicPr>
            <a:picLocks noGrp="1" noChangeAspect="1"/>
          </p:cNvPicPr>
          <p:nvPr>
            <p:ph idx="1"/>
          </p:nvPr>
        </p:nvPicPr>
        <p:blipFill>
          <a:blip r:embed="rId3"/>
          <a:stretch>
            <a:fillRect/>
          </a:stretch>
        </p:blipFill>
        <p:spPr>
          <a:xfrm>
            <a:off x="932614" y="1875559"/>
            <a:ext cx="9979254" cy="3281639"/>
          </a:xfrm>
        </p:spPr>
      </p:pic>
      <p:sp>
        <p:nvSpPr>
          <p:cNvPr id="2" name="TextBox 1">
            <a:extLst>
              <a:ext uri="{FF2B5EF4-FFF2-40B4-BE49-F238E27FC236}">
                <a16:creationId xmlns:a16="http://schemas.microsoft.com/office/drawing/2014/main" id="{477556B3-E755-4D87-82FD-970C9F980362}"/>
              </a:ext>
            </a:extLst>
          </p:cNvPr>
          <p:cNvSpPr txBox="1"/>
          <p:nvPr/>
        </p:nvSpPr>
        <p:spPr>
          <a:xfrm>
            <a:off x="10859984" y="6322620"/>
            <a:ext cx="2743200" cy="24622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t>CP Ddx --&gt; </a:t>
            </a:r>
          </a:p>
        </p:txBody>
      </p:sp>
    </p:spTree>
    <p:extLst>
      <p:ext uri="{BB962C8B-B14F-4D97-AF65-F5344CB8AC3E}">
        <p14:creationId xmlns:p14="http://schemas.microsoft.com/office/powerpoint/2010/main" val="4042834991"/>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TM10001115[[fn=Parcel]]</Template>
  <TotalTime>1035</TotalTime>
  <Words>584</Words>
  <Application>Microsoft Office PowerPoint</Application>
  <PresentationFormat>Widescreen</PresentationFormat>
  <Paragraphs>80</Paragraphs>
  <Slides>13</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Gill Sans MT</vt:lpstr>
      <vt:lpstr>Parcel</vt:lpstr>
      <vt:lpstr>Coronary artery disease</vt:lpstr>
      <vt:lpstr>PowerPoint Presentation</vt:lpstr>
      <vt:lpstr>Pretest probability of CAD</vt:lpstr>
      <vt:lpstr>Risk stratification</vt:lpstr>
      <vt:lpstr>PowerPoint Presentation</vt:lpstr>
      <vt:lpstr>PowerPoint Presentation</vt:lpstr>
      <vt:lpstr>PowerPoint Presentation</vt:lpstr>
      <vt:lpstr>Clinical features</vt:lpstr>
      <vt:lpstr>PowerPoint Presentation</vt:lpstr>
      <vt:lpstr>PowerPoint Presentation</vt:lpstr>
      <vt:lpstr>Timing of coronary angiography in UA/NSTEMI</vt:lpstr>
      <vt:lpstr>Risk stratification</vt:lpstr>
      <vt:lpstr>Long term medical management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ACS For the internist</dc:title>
  <dc:creator>Hollowed, John</dc:creator>
  <cp:lastModifiedBy>Long Le</cp:lastModifiedBy>
  <cp:revision>272</cp:revision>
  <dcterms:created xsi:type="dcterms:W3CDTF">2018-06-27T21:20:27Z</dcterms:created>
  <dcterms:modified xsi:type="dcterms:W3CDTF">2019-08-05T05:05:58Z</dcterms:modified>
</cp:coreProperties>
</file>