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3_C41F7C7A.xml" ContentType="application/vnd.ms-powerpoint.comments+xml"/>
  <Override PartName="/ppt/comments/modernComment_104_8BF3DAB3.xml" ContentType="application/vnd.ms-powerpoint.comments+xml"/>
  <Override PartName="/ppt/comments/modernComment_10C_C862C84C.xml" ContentType="application/vnd.ms-powerpoint.comments+xml"/>
  <Override PartName="/ppt/comments/modernComment_10B_59BD9CA7.xml" ContentType="application/vnd.ms-powerpoint.comments+xml"/>
  <Override PartName="/ppt/comments/modernComment_107_7A7E6482.xml" ContentType="application/vnd.ms-powerpoint.comments+xml"/>
  <Override PartName="/ppt/comments/modernComment_10D_AAFA364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5"/>
  </p:notesMasterIdLst>
  <p:sldIdLst>
    <p:sldId id="256" r:id="rId2"/>
    <p:sldId id="257" r:id="rId3"/>
    <p:sldId id="258" r:id="rId4"/>
    <p:sldId id="259" r:id="rId5"/>
    <p:sldId id="261" r:id="rId6"/>
    <p:sldId id="260" r:id="rId7"/>
    <p:sldId id="268" r:id="rId8"/>
    <p:sldId id="262" r:id="rId9"/>
    <p:sldId id="267" r:id="rId10"/>
    <p:sldId id="263" r:id="rId11"/>
    <p:sldId id="264" r:id="rId12"/>
    <p:sldId id="269"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865A1E-968F-42B1-A411-27F19757B27A}" name="Roxana Hixson" initials="RH" userId="S::RHixson2@dhs.lacounty.gov::ef062093-971b-4e61-9ff8-617e5191e8c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452AFC-9004-4F8C-853B-F1EB343589EA}" v="13" dt="2026-05-22T20:48:20.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4"/>
  </p:normalViewPr>
  <p:slideViewPr>
    <p:cSldViewPr snapToGrid="0">
      <p:cViewPr varScale="1">
        <p:scale>
          <a:sx n="114" d="100"/>
          <a:sy n="114"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03_C41F7C7A.xml><?xml version="1.0" encoding="utf-8"?>
<p188:cmLst xmlns:a="http://schemas.openxmlformats.org/drawingml/2006/main" xmlns:r="http://schemas.openxmlformats.org/officeDocument/2006/relationships" xmlns:p188="http://schemas.microsoft.com/office/powerpoint/2018/8/main">
  <p188:cm id="{19D20961-5202-4836-A8A1-8BB029991B67}" authorId="{DB865A1E-968F-42B1-A411-27F19757B27A}" status="resolved" created="2026-04-22T17:47:00.069" complete="100000">
    <ac:txMkLst xmlns:ac="http://schemas.microsoft.com/office/drawing/2013/main/command">
      <pc:docMk xmlns:pc="http://schemas.microsoft.com/office/powerpoint/2013/main/command"/>
      <pc:sldMk xmlns:pc="http://schemas.microsoft.com/office/powerpoint/2013/main/command" cId="3290397818" sldId="259"/>
      <ac:spMk id="3" creationId="{FC05AC28-1416-8C66-8434-C915A9B86FC5}"/>
      <ac:txMk cp="1150">
        <ac:context len="1341" hash="2971912961"/>
      </ac:txMk>
    </ac:txMkLst>
    <p188:pos x="5432536" y="2305403"/>
    <p188:txBody>
      <a:bodyPr/>
      <a:lstStyle/>
      <a:p>
        <a:r>
          <a:rPr lang="en-US"/>
          <a:t>Added correct units</a:t>
        </a:r>
      </a:p>
    </p188:txBody>
  </p188:cm>
  <p188:cm id="{B0AD130B-A65E-4A75-A191-BFA136D094E8}" authorId="{DB865A1E-968F-42B1-A411-27F19757B27A}" status="resolved" created="2026-04-22T17:48:16.071" complete="100000">
    <ac:txMkLst xmlns:ac="http://schemas.microsoft.com/office/drawing/2013/main/command">
      <pc:docMk xmlns:pc="http://schemas.microsoft.com/office/powerpoint/2013/main/command"/>
      <pc:sldMk xmlns:pc="http://schemas.microsoft.com/office/powerpoint/2013/main/command" cId="3290397818" sldId="259"/>
      <ac:spMk id="3" creationId="{FC05AC28-1416-8C66-8434-C915A9B86FC5}"/>
      <ac:txMk cp="86" len="112">
        <ac:context len="1341" hash="2971912961"/>
      </ac:txMk>
    </ac:txMkLst>
    <p188:pos x="10372526" y="565813"/>
    <p188:txBody>
      <a:bodyPr/>
      <a:lstStyle/>
      <a:p>
        <a:r>
          <a:rPr lang="en-US"/>
          <a:t>Replaced the prior line with more clear language</a:t>
        </a:r>
      </a:p>
    </p188:txBody>
  </p188:cm>
  <p188:cm id="{82C773D4-1B29-4260-98AB-3B7866B90CF6}" authorId="{DB865A1E-968F-42B1-A411-27F19757B27A}" status="resolved" created="2026-05-22T20:37:38.041" complete="100000">
    <ac:txMkLst xmlns:ac="http://schemas.microsoft.com/office/drawing/2013/main/command">
      <pc:docMk xmlns:pc="http://schemas.microsoft.com/office/powerpoint/2013/main/command"/>
      <pc:sldMk xmlns:pc="http://schemas.microsoft.com/office/powerpoint/2013/main/command" cId="3290397818" sldId="259"/>
      <ac:spMk id="3" creationId="{FC05AC28-1416-8C66-8434-C915A9B86FC5}"/>
      <ac:txMk cp="199">
        <ac:context len="1341" hash="2971912961"/>
      </ac:txMk>
    </ac:txMkLst>
    <p188:pos x="6313482" y="655023"/>
    <p188:txBody>
      <a:bodyPr/>
      <a:lstStyle/>
      <a:p>
        <a:r>
          <a:rPr lang="en-US"/>
          <a:t>Would rewrite as “Discontinue ED DKA protocol subphase prior to placing order for ICU DKA protocol”</a:t>
        </a:r>
      </a:p>
    </p188:txBody>
  </p188:cm>
  <p188:cm id="{0BBB4551-478F-4EAE-A35C-548798AAE0CA}" authorId="{DB865A1E-968F-42B1-A411-27F19757B27A}" status="resolved" created="2026-05-22T20:38:06.314" complete="100000">
    <ac:txMkLst xmlns:ac="http://schemas.microsoft.com/office/drawing/2013/main/command">
      <pc:docMk xmlns:pc="http://schemas.microsoft.com/office/powerpoint/2013/main/command"/>
      <pc:sldMk xmlns:pc="http://schemas.microsoft.com/office/powerpoint/2013/main/command" cId="3290397818" sldId="259"/>
      <ac:spMk id="3" creationId="{FC05AC28-1416-8C66-8434-C915A9B86FC5}"/>
      <ac:txMk cp="365" len="7">
        <ac:context len="1341" hash="2971912961"/>
      </ac:txMk>
    </ac:txMkLst>
    <p188:pos x="4484682" y="1134525"/>
    <p188:txBody>
      <a:bodyPr/>
      <a:lstStyle/>
      <a:p>
        <a:r>
          <a:rPr lang="en-US"/>
          <a:t>Change to “ketosis”</a:t>
        </a:r>
      </a:p>
    </p188:txBody>
  </p188:cm>
  <p188:cm id="{3B13F59D-E26C-4843-96F7-5A1467146E78}" authorId="{DB865A1E-968F-42B1-A411-27F19757B27A}" status="resolved" created="2026-05-22T20:38:46.334" complete="100000">
    <ac:txMkLst xmlns:ac="http://schemas.microsoft.com/office/drawing/2013/main/command">
      <pc:docMk xmlns:pc="http://schemas.microsoft.com/office/powerpoint/2013/main/command"/>
      <pc:sldMk xmlns:pc="http://schemas.microsoft.com/office/powerpoint/2013/main/command" cId="3290397818" sldId="259"/>
      <ac:spMk id="3" creationId="{FC05AC28-1416-8C66-8434-C915A9B86FC5}"/>
      <ac:txMk cp="757">
        <ac:context len="1341" hash="2971912961"/>
      </ac:txMk>
    </ac:txMkLst>
    <p188:pos x="3726399" y="1937413"/>
    <p188:txBody>
      <a:bodyPr/>
      <a:lstStyle/>
      <a:p>
        <a:r>
          <a:rPr lang="en-US"/>
          <a:t>Can delete since you already mention this under the first bullet point
</a:t>
        </a:r>
      </a:p>
    </p188:txBody>
  </p188:cm>
  <p188:cm id="{8E957A0C-F72A-44D2-A681-067386E115CA}" authorId="{DB865A1E-968F-42B1-A411-27F19757B27A}" status="resolved" created="2026-05-22T20:39:53.784" complete="100000">
    <pc:sldMkLst xmlns:pc="http://schemas.microsoft.com/office/powerpoint/2013/main/command">
      <pc:docMk/>
      <pc:sldMk cId="3290397818" sldId="259"/>
    </pc:sldMkLst>
    <p188:txBody>
      <a:bodyPr/>
      <a:lstStyle/>
      <a:p>
        <a:r>
          <a:rPr lang="en-US"/>
          <a:t>Remove “only in condition of” and replace with “if”</a:t>
        </a:r>
      </a:p>
    </p188:txBody>
  </p188:cm>
  <p188:cm id="{05A9BEF8-7144-4F26-9CD2-45B13BFD5BCE}" authorId="{DB865A1E-968F-42B1-A411-27F19757B27A}" status="resolved" created="2026-05-22T20:40:41.443" complete="100000">
    <ac:txMkLst xmlns:ac="http://schemas.microsoft.com/office/drawing/2013/main/command">
      <pc:docMk xmlns:pc="http://schemas.microsoft.com/office/powerpoint/2013/main/command"/>
      <pc:sldMk xmlns:pc="http://schemas.microsoft.com/office/powerpoint/2013/main/command" cId="3290397818" sldId="259"/>
      <ac:spMk id="3" creationId="{FC05AC28-1416-8C66-8434-C915A9B86FC5}"/>
      <ac:txMk cp="897" len="20">
        <ac:context len="1341" hash="2971912961"/>
      </ac:txMk>
    </ac:txMkLst>
    <p188:pos x="3269199" y="2617637"/>
    <p188:txBody>
      <a:bodyPr/>
      <a:lstStyle/>
      <a:p>
        <a:r>
          <a:rPr lang="en-US"/>
          <a:t>Would add an asterisk saying “note, although this is named a non-DKA protocol, it’s a misnomer and it still applies to patients with DKA”</a:t>
        </a:r>
      </a:p>
    </p188:txBody>
  </p188:cm>
</p188:cmLst>
</file>

<file path=ppt/comments/modernComment_104_8BF3DAB3.xml><?xml version="1.0" encoding="utf-8"?>
<p188:cmLst xmlns:a="http://schemas.openxmlformats.org/drawingml/2006/main" xmlns:r="http://schemas.openxmlformats.org/officeDocument/2006/relationships" xmlns:p188="http://schemas.microsoft.com/office/powerpoint/2018/8/main">
  <p188:cm id="{79D46E69-8482-4EE5-9650-31B0AF7D02FF}" authorId="{DB865A1E-968F-42B1-A411-27F19757B27A}" status="resolved" created="2026-05-22T20:41:55.385" complete="100000">
    <ac:txMkLst xmlns:ac="http://schemas.microsoft.com/office/drawing/2013/main/command">
      <pc:docMk xmlns:pc="http://schemas.microsoft.com/office/powerpoint/2013/main/command"/>
      <pc:sldMk xmlns:pc="http://schemas.microsoft.com/office/powerpoint/2013/main/command" cId="2348014259" sldId="260"/>
      <ac:spMk id="3" creationId="{7B4562FE-AB6B-2AA8-3CC3-2E6C1A0A6D08}"/>
      <ac:txMk cp="0" len="3">
        <ac:context len="31" hash="472865990"/>
      </ac:txMk>
    </ac:txMkLst>
    <p188:pos x="7828156" y="317037"/>
    <p188:txBody>
      <a:bodyPr/>
      <a:lstStyle/>
      <a:p>
        <a:r>
          <a:rPr lang="en-US"/>
          <a:t>I removed what we previously said about referencing slide 13 to see how to change the fluid rate to now ask them not to adjust fluid rates</a:t>
        </a:r>
      </a:p>
    </p188:txBody>
  </p188:cm>
</p188:cmLst>
</file>

<file path=ppt/comments/modernComment_107_7A7E6482.xml><?xml version="1.0" encoding="utf-8"?>
<p188:cmLst xmlns:a="http://schemas.openxmlformats.org/drawingml/2006/main" xmlns:r="http://schemas.openxmlformats.org/officeDocument/2006/relationships" xmlns:p188="http://schemas.microsoft.com/office/powerpoint/2018/8/main">
  <p188:cm id="{54E2F49A-5373-4412-9D3B-05A398C8C664}" authorId="{DB865A1E-968F-42B1-A411-27F19757B27A}" status="resolved" created="2026-05-22T20:50:12.011" complete="100000">
    <ac:txMkLst xmlns:ac="http://schemas.microsoft.com/office/drawing/2013/main/command">
      <pc:docMk xmlns:pc="http://schemas.microsoft.com/office/powerpoint/2013/main/command"/>
      <pc:sldMk xmlns:pc="http://schemas.microsoft.com/office/powerpoint/2013/main/command" cId="2055103618" sldId="263"/>
      <ac:spMk id="5" creationId="{4DC0A45B-103A-2EAA-FA9D-5E8CDBEDF78E}"/>
      <ac:txMk cp="39" len="3">
        <ac:context len="79" hash="780370088"/>
      </ac:txMk>
    </ac:txMkLst>
    <p188:pos x="1496155" y="581256"/>
    <p188:txBody>
      <a:bodyPr/>
      <a:lstStyle/>
      <a:p>
        <a:r>
          <a:rPr lang="en-US"/>
          <a:t>Remove</a:t>
        </a:r>
      </a:p>
    </p188:txBody>
  </p188:cm>
</p188:cmLst>
</file>

<file path=ppt/comments/modernComment_10B_59BD9CA7.xml><?xml version="1.0" encoding="utf-8"?>
<p188:cmLst xmlns:a="http://schemas.openxmlformats.org/drawingml/2006/main" xmlns:r="http://schemas.openxmlformats.org/officeDocument/2006/relationships" xmlns:p188="http://schemas.microsoft.com/office/powerpoint/2018/8/main">
  <p188:cm id="{86393AC4-1351-437A-9942-8E3BEF44535D}" authorId="{DB865A1E-968F-42B1-A411-27F19757B27A}" status="resolved" created="2026-05-22T20:45:49.418" complete="100000">
    <ac:txMkLst xmlns:ac="http://schemas.microsoft.com/office/drawing/2013/main/command">
      <pc:docMk xmlns:pc="http://schemas.microsoft.com/office/powerpoint/2013/main/command"/>
      <pc:sldMk xmlns:pc="http://schemas.microsoft.com/office/powerpoint/2013/main/command" cId="1505598631" sldId="267"/>
      <ac:spMk id="3" creationId="{8C340C37-30D4-FE71-6CF6-2D90BEDDF1FF}"/>
      <ac:txMk cp="38" len="1">
        <ac:context len="292" hash="1392231392"/>
      </ac:txMk>
    </ac:txMkLst>
    <p188:pos x="2499765" y="607475"/>
    <p188:txBody>
      <a:bodyPr/>
      <a:lstStyle/>
      <a:p>
        <a:r>
          <a:rPr lang="en-US"/>
          <a:t>Remove “when able”</a:t>
        </a:r>
      </a:p>
    </p188:txBody>
  </p188:cm>
  <p188:cm id="{38938A0E-8C14-472C-8154-6F3C535E8DE4}" authorId="{DB865A1E-968F-42B1-A411-27F19757B27A}" status="resolved" created="2026-05-22T20:46:32.752" complete="100000">
    <ac:txMkLst xmlns:ac="http://schemas.microsoft.com/office/drawing/2013/main/command">
      <pc:docMk xmlns:pc="http://schemas.microsoft.com/office/powerpoint/2013/main/command"/>
      <pc:sldMk xmlns:pc="http://schemas.microsoft.com/office/powerpoint/2013/main/command" cId="1505598631" sldId="267"/>
      <ac:spMk id="4" creationId="{FD41897F-6D19-761B-36B1-342800C83A37}"/>
      <ac:txMk cp="13" len="1">
        <ac:context len="72" hash="1374785642"/>
      </ac:txMk>
    </ac:txMkLst>
    <p188:pos x="1154143" y="314647"/>
    <p188:txBody>
      <a:bodyPr/>
      <a:lstStyle/>
      <a:p>
        <a:r>
          <a:rPr lang="en-US"/>
          <a:t>Add the word “to”</a:t>
        </a:r>
      </a:p>
    </p188:txBody>
  </p188:cm>
  <p188:cm id="{1B0C4DFF-19AE-4CF1-A9B9-DFE3FC8E101A}" authorId="{DB865A1E-968F-42B1-A411-27F19757B27A}" status="resolved" created="2026-05-22T20:48:48.337" complete="100000">
    <ac:deMkLst xmlns:ac="http://schemas.microsoft.com/office/drawing/2013/main/command">
      <pc:docMk xmlns:pc="http://schemas.microsoft.com/office/powerpoint/2013/main/command"/>
      <pc:sldMk xmlns:pc="http://schemas.microsoft.com/office/powerpoint/2013/main/command" cId="1505598631" sldId="267"/>
      <ac:spMk id="5" creationId="{4449C9F7-BA90-C144-50B5-BE90FAA7A0C0}"/>
    </ac:deMkLst>
    <p188:txBody>
      <a:bodyPr/>
      <a:lstStyle/>
      <a:p>
        <a:r>
          <a:rPr lang="en-US"/>
          <a:t>I added these numbers on the left to help make it clear what we mean by 2 KCl, 2 Mg and 1 phos</a:t>
        </a:r>
      </a:p>
    </p188:txBody>
  </p188:cm>
</p188:cmLst>
</file>

<file path=ppt/comments/modernComment_10C_C862C84C.xml><?xml version="1.0" encoding="utf-8"?>
<p188:cmLst xmlns:a="http://schemas.openxmlformats.org/drawingml/2006/main" xmlns:r="http://schemas.openxmlformats.org/officeDocument/2006/relationships" xmlns:p188="http://schemas.microsoft.com/office/powerpoint/2018/8/main">
  <p188:cm id="{1AC57E8B-CD17-4470-B583-98F2C7A69063}" authorId="{DB865A1E-968F-42B1-A411-27F19757B27A}" status="resolved" created="2026-05-22T20:44:22.794" complete="100000">
    <ac:txMkLst xmlns:ac="http://schemas.microsoft.com/office/drawing/2013/main/command">
      <pc:docMk xmlns:pc="http://schemas.microsoft.com/office/powerpoint/2013/main/command"/>
      <pc:sldMk xmlns:pc="http://schemas.microsoft.com/office/powerpoint/2013/main/command" cId="3361917004" sldId="268"/>
      <ac:spMk id="3" creationId="{FD9B7746-2246-CB06-2D9B-35A172FD20B5}"/>
      <ac:txMk cp="96" len="161">
        <ac:context len="313" hash="818610965"/>
      </ac:txMk>
    </ac:txMkLst>
    <p188:pos x="10082594" y="981307"/>
    <p188:txBody>
      <a:bodyPr/>
      <a:lstStyle/>
      <a:p>
        <a:r>
          <a:rPr lang="en-US"/>
          <a:t>I added this line, this will be enacted into policy soon, going through approvals</a:t>
        </a:r>
      </a:p>
    </p188:txBody>
  </p188:cm>
</p188:cmLst>
</file>

<file path=ppt/comments/modernComment_10D_AAFA3649.xml><?xml version="1.0" encoding="utf-8"?>
<p188:cmLst xmlns:a="http://schemas.openxmlformats.org/drawingml/2006/main" xmlns:r="http://schemas.openxmlformats.org/officeDocument/2006/relationships" xmlns:p188="http://schemas.microsoft.com/office/powerpoint/2018/8/main">
  <p188:cm id="{7C2C3A57-EA80-4D8D-A46C-F74B91B25AFF}" authorId="{DB865A1E-968F-42B1-A411-27F19757B27A}" status="resolved" created="2026-05-22T20:50:36.552" complete="100000">
    <ac:txMkLst xmlns:ac="http://schemas.microsoft.com/office/drawing/2013/main/command">
      <pc:docMk xmlns:pc="http://schemas.microsoft.com/office/powerpoint/2013/main/command"/>
      <pc:sldMk xmlns:pc="http://schemas.microsoft.com/office/powerpoint/2013/main/command" cId="2868524617" sldId="269"/>
      <ac:spMk id="2" creationId="{104D9510-0FDF-6788-8B19-F786401AC576}"/>
      <ac:txMk cp="26" len="6">
        <ac:context len="43" hash="857312633"/>
      </ac:txMk>
    </ac:txMkLst>
    <p188:pos x="3177224" y="1949501"/>
    <p188:txBody>
      <a:bodyPr/>
      <a:lstStyle/>
      <a:p>
        <a:r>
          <a:rPr lang="en-US"/>
          <a:t>“DRIVEN”</a:t>
        </a:r>
      </a:p>
    </p188:txBody>
  </p188:cm>
  <p188:cm id="{B93201C4-C342-47F3-A359-CF2DE820FD55}" authorId="{DB865A1E-968F-42B1-A411-27F19757B27A}" status="resolved" created="2026-05-22T20:50:57.531" complete="100000">
    <ac:txMkLst xmlns:ac="http://schemas.microsoft.com/office/drawing/2013/main/command">
      <pc:docMk xmlns:pc="http://schemas.microsoft.com/office/powerpoint/2013/main/command"/>
      <pc:sldMk xmlns:pc="http://schemas.microsoft.com/office/powerpoint/2013/main/command" cId="2868524617" sldId="269"/>
      <ac:spMk id="3" creationId="{18FB7023-17AE-2465-047E-0432F4CB74A4}"/>
      <ac:txMk cp="0" len="19">
        <ac:context len="207" hash="2794627662"/>
      </ac:txMk>
    </ac:txMkLst>
    <p188:pos x="827978" y="316422"/>
    <p188:txBody>
      <a:bodyPr/>
      <a:lstStyle/>
      <a:p>
        <a:r>
          <a:rPr lang="en-US"/>
          <a:t>Replace with “RN-driven protocol”</a:t>
        </a:r>
      </a:p>
    </p188:txBody>
  </p188:cm>
  <p188:cm id="{B826500D-09AA-474C-8F5E-F92C9C37072B}" authorId="{DB865A1E-968F-42B1-A411-27F19757B27A}" status="resolved" created="2026-05-22T20:51:22.562" complete="100000">
    <ac:txMkLst xmlns:ac="http://schemas.microsoft.com/office/drawing/2013/main/command">
      <pc:docMk xmlns:pc="http://schemas.microsoft.com/office/powerpoint/2013/main/command"/>
      <pc:sldMk xmlns:pc="http://schemas.microsoft.com/office/powerpoint/2013/main/command" cId="2868524617" sldId="269"/>
      <ac:spMk id="3" creationId="{18FB7023-17AE-2465-047E-0432F4CB74A4}"/>
      <ac:txMk cp="75" len="2">
        <ac:context len="207" hash="2794627662"/>
      </ac:txMk>
    </ac:txMkLst>
    <p188:pos x="827978" y="862832"/>
    <p188:txBody>
      <a:bodyPr/>
      <a:lstStyle/>
      <a:p>
        <a:r>
          <a:rPr lang="en-US"/>
          <a:t>Replace with “MD-driven protocol is”</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CD7CA-6976-4AA1-A6AC-0905058B06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553BFC8-A82F-4FB3-99E9-462C74483DD6}">
      <dgm:prSet/>
      <dgm:spPr/>
      <dgm:t>
        <a:bodyPr/>
        <a:lstStyle/>
        <a:p>
          <a:pPr>
            <a:lnSpc>
              <a:spcPct val="100000"/>
            </a:lnSpc>
          </a:pPr>
          <a:r>
            <a:rPr lang="en-US"/>
            <a:t>Current issues arising in ICU</a:t>
          </a:r>
        </a:p>
      </dgm:t>
    </dgm:pt>
    <dgm:pt modelId="{5BE6A868-B036-4E7D-918F-35A342B3B6CF}" type="parTrans" cxnId="{9E6682A5-84CA-4B97-A282-D2B62571D0A7}">
      <dgm:prSet/>
      <dgm:spPr/>
      <dgm:t>
        <a:bodyPr/>
        <a:lstStyle/>
        <a:p>
          <a:endParaRPr lang="en-US"/>
        </a:p>
      </dgm:t>
    </dgm:pt>
    <dgm:pt modelId="{BC823B27-4B1A-43DF-ABCB-0BABBEFD6293}" type="sibTrans" cxnId="{9E6682A5-84CA-4B97-A282-D2B62571D0A7}">
      <dgm:prSet/>
      <dgm:spPr/>
      <dgm:t>
        <a:bodyPr/>
        <a:lstStyle/>
        <a:p>
          <a:endParaRPr lang="en-US"/>
        </a:p>
      </dgm:t>
    </dgm:pt>
    <dgm:pt modelId="{58351FAA-BDBE-4C4D-BF8F-62B65B6CAD28}">
      <dgm:prSet/>
      <dgm:spPr/>
      <dgm:t>
        <a:bodyPr/>
        <a:lstStyle/>
        <a:p>
          <a:pPr>
            <a:lnSpc>
              <a:spcPct val="100000"/>
            </a:lnSpc>
          </a:pPr>
          <a:r>
            <a:rPr lang="en-US" dirty="0"/>
            <a:t>When to order DKA vs. non-DKA protocol</a:t>
          </a:r>
        </a:p>
      </dgm:t>
    </dgm:pt>
    <dgm:pt modelId="{0B377F3D-84F0-431F-B1C1-BC5928FDED79}" type="parTrans" cxnId="{608CAF46-ED6E-4768-A315-512AA58732F8}">
      <dgm:prSet/>
      <dgm:spPr/>
      <dgm:t>
        <a:bodyPr/>
        <a:lstStyle/>
        <a:p>
          <a:endParaRPr lang="en-US"/>
        </a:p>
      </dgm:t>
    </dgm:pt>
    <dgm:pt modelId="{EC79BE76-B449-40DC-9FC2-2C4DA8B417E1}" type="sibTrans" cxnId="{608CAF46-ED6E-4768-A315-512AA58732F8}">
      <dgm:prSet/>
      <dgm:spPr/>
      <dgm:t>
        <a:bodyPr/>
        <a:lstStyle/>
        <a:p>
          <a:endParaRPr lang="en-US"/>
        </a:p>
      </dgm:t>
    </dgm:pt>
    <dgm:pt modelId="{7939B7E6-6F6F-4F3B-8A8B-7074F2ECFB06}">
      <dgm:prSet/>
      <dgm:spPr/>
      <dgm:t>
        <a:bodyPr/>
        <a:lstStyle/>
        <a:p>
          <a:pPr>
            <a:lnSpc>
              <a:spcPct val="100000"/>
            </a:lnSpc>
          </a:pPr>
          <a:r>
            <a:rPr lang="en-US"/>
            <a:t>Who to reach out to</a:t>
          </a:r>
        </a:p>
      </dgm:t>
    </dgm:pt>
    <dgm:pt modelId="{F605AA4D-30A9-4D0C-BFF1-D84BAEF6CD53}" type="parTrans" cxnId="{12968036-20C3-43F7-906E-16D81897EED0}">
      <dgm:prSet/>
      <dgm:spPr/>
      <dgm:t>
        <a:bodyPr/>
        <a:lstStyle/>
        <a:p>
          <a:endParaRPr lang="en-US"/>
        </a:p>
      </dgm:t>
    </dgm:pt>
    <dgm:pt modelId="{BB980F63-2A93-4B84-9579-B0638438BCD6}" type="sibTrans" cxnId="{12968036-20C3-43F7-906E-16D81897EED0}">
      <dgm:prSet/>
      <dgm:spPr/>
      <dgm:t>
        <a:bodyPr/>
        <a:lstStyle/>
        <a:p>
          <a:endParaRPr lang="en-US"/>
        </a:p>
      </dgm:t>
    </dgm:pt>
    <dgm:pt modelId="{AB080CC1-A44D-4FED-9B66-6066AC09EAAC}" type="pres">
      <dgm:prSet presAssocID="{ED5CD7CA-6976-4AA1-A6AC-0905058B0696}" presName="root" presStyleCnt="0">
        <dgm:presLayoutVars>
          <dgm:dir/>
          <dgm:resizeHandles val="exact"/>
        </dgm:presLayoutVars>
      </dgm:prSet>
      <dgm:spPr/>
    </dgm:pt>
    <dgm:pt modelId="{9C3CBA7B-0F3C-489F-8F32-0E64897CD436}" type="pres">
      <dgm:prSet presAssocID="{9553BFC8-A82F-4FB3-99E9-462C74483DD6}" presName="compNode" presStyleCnt="0"/>
      <dgm:spPr/>
    </dgm:pt>
    <dgm:pt modelId="{8B2497C3-D972-4D3C-A8CE-95337BDD89C9}" type="pres">
      <dgm:prSet presAssocID="{9553BFC8-A82F-4FB3-99E9-462C74483DD6}" presName="bgRect" presStyleLbl="bgShp" presStyleIdx="0" presStyleCnt="3"/>
      <dgm:spPr/>
    </dgm:pt>
    <dgm:pt modelId="{C751BD0B-388E-4D9F-A766-FC56789E93EB}" type="pres">
      <dgm:prSet presAssocID="{9553BFC8-A82F-4FB3-99E9-462C74483D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rning"/>
        </a:ext>
      </dgm:extLst>
    </dgm:pt>
    <dgm:pt modelId="{FE9B75B9-BA48-4E30-AC3C-62A8D3F1FBB7}" type="pres">
      <dgm:prSet presAssocID="{9553BFC8-A82F-4FB3-99E9-462C74483DD6}" presName="spaceRect" presStyleCnt="0"/>
      <dgm:spPr/>
    </dgm:pt>
    <dgm:pt modelId="{3D736FAF-BF27-4992-A234-7CEE122B1246}" type="pres">
      <dgm:prSet presAssocID="{9553BFC8-A82F-4FB3-99E9-462C74483DD6}" presName="parTx" presStyleLbl="revTx" presStyleIdx="0" presStyleCnt="3">
        <dgm:presLayoutVars>
          <dgm:chMax val="0"/>
          <dgm:chPref val="0"/>
        </dgm:presLayoutVars>
      </dgm:prSet>
      <dgm:spPr/>
    </dgm:pt>
    <dgm:pt modelId="{9091BDDD-A787-4537-93AD-C850E3E2151F}" type="pres">
      <dgm:prSet presAssocID="{BC823B27-4B1A-43DF-ABCB-0BABBEFD6293}" presName="sibTrans" presStyleCnt="0"/>
      <dgm:spPr/>
    </dgm:pt>
    <dgm:pt modelId="{6D797BB2-64B6-4E0F-9C26-422B4B8B7C54}" type="pres">
      <dgm:prSet presAssocID="{58351FAA-BDBE-4C4D-BF8F-62B65B6CAD28}" presName="compNode" presStyleCnt="0"/>
      <dgm:spPr/>
    </dgm:pt>
    <dgm:pt modelId="{2C230E29-E417-4A5F-91F8-D13AD0CBCEA2}" type="pres">
      <dgm:prSet presAssocID="{58351FAA-BDBE-4C4D-BF8F-62B65B6CAD28}" presName="bgRect" presStyleLbl="bgShp" presStyleIdx="1" presStyleCnt="3"/>
      <dgm:spPr/>
    </dgm:pt>
    <dgm:pt modelId="{600E131F-4DB5-4D8E-90B0-CD965BC2F2BB}" type="pres">
      <dgm:prSet presAssocID="{58351FAA-BDBE-4C4D-BF8F-62B65B6CAD2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398DF1C7-E852-4A1F-AA61-920DC182642C}" type="pres">
      <dgm:prSet presAssocID="{58351FAA-BDBE-4C4D-BF8F-62B65B6CAD28}" presName="spaceRect" presStyleCnt="0"/>
      <dgm:spPr/>
    </dgm:pt>
    <dgm:pt modelId="{335D1246-FAC3-4C23-9562-A69776AEDC25}" type="pres">
      <dgm:prSet presAssocID="{58351FAA-BDBE-4C4D-BF8F-62B65B6CAD28}" presName="parTx" presStyleLbl="revTx" presStyleIdx="1" presStyleCnt="3">
        <dgm:presLayoutVars>
          <dgm:chMax val="0"/>
          <dgm:chPref val="0"/>
        </dgm:presLayoutVars>
      </dgm:prSet>
      <dgm:spPr/>
    </dgm:pt>
    <dgm:pt modelId="{55F5B011-9394-442F-9977-C492B253E9B4}" type="pres">
      <dgm:prSet presAssocID="{EC79BE76-B449-40DC-9FC2-2C4DA8B417E1}" presName="sibTrans" presStyleCnt="0"/>
      <dgm:spPr/>
    </dgm:pt>
    <dgm:pt modelId="{97D38F83-446B-4F08-86F5-AC95CF7FD1D2}" type="pres">
      <dgm:prSet presAssocID="{7939B7E6-6F6F-4F3B-8A8B-7074F2ECFB06}" presName="compNode" presStyleCnt="0"/>
      <dgm:spPr/>
    </dgm:pt>
    <dgm:pt modelId="{6788D9AC-8F94-4B32-88D4-05D395912496}" type="pres">
      <dgm:prSet presAssocID="{7939B7E6-6F6F-4F3B-8A8B-7074F2ECFB06}" presName="bgRect" presStyleLbl="bgShp" presStyleIdx="2" presStyleCnt="3"/>
      <dgm:spPr/>
    </dgm:pt>
    <dgm:pt modelId="{8EF3315A-1F68-49B3-A52D-E30BDD667491}" type="pres">
      <dgm:prSet presAssocID="{7939B7E6-6F6F-4F3B-8A8B-7074F2ECFB0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3D2827F4-2F22-41D0-80DB-5BD08EBE6634}" type="pres">
      <dgm:prSet presAssocID="{7939B7E6-6F6F-4F3B-8A8B-7074F2ECFB06}" presName="spaceRect" presStyleCnt="0"/>
      <dgm:spPr/>
    </dgm:pt>
    <dgm:pt modelId="{6D4460AF-B1FF-4236-A6A7-2ED555DF0D7D}" type="pres">
      <dgm:prSet presAssocID="{7939B7E6-6F6F-4F3B-8A8B-7074F2ECFB06}" presName="parTx" presStyleLbl="revTx" presStyleIdx="2" presStyleCnt="3">
        <dgm:presLayoutVars>
          <dgm:chMax val="0"/>
          <dgm:chPref val="0"/>
        </dgm:presLayoutVars>
      </dgm:prSet>
      <dgm:spPr/>
    </dgm:pt>
  </dgm:ptLst>
  <dgm:cxnLst>
    <dgm:cxn modelId="{12968036-20C3-43F7-906E-16D81897EED0}" srcId="{ED5CD7CA-6976-4AA1-A6AC-0905058B0696}" destId="{7939B7E6-6F6F-4F3B-8A8B-7074F2ECFB06}" srcOrd="2" destOrd="0" parTransId="{F605AA4D-30A9-4D0C-BFF1-D84BAEF6CD53}" sibTransId="{BB980F63-2A93-4B84-9579-B0638438BCD6}"/>
    <dgm:cxn modelId="{608CAF46-ED6E-4768-A315-512AA58732F8}" srcId="{ED5CD7CA-6976-4AA1-A6AC-0905058B0696}" destId="{58351FAA-BDBE-4C4D-BF8F-62B65B6CAD28}" srcOrd="1" destOrd="0" parTransId="{0B377F3D-84F0-431F-B1C1-BC5928FDED79}" sibTransId="{EC79BE76-B449-40DC-9FC2-2C4DA8B417E1}"/>
    <dgm:cxn modelId="{DD148F49-2001-460F-893F-209912AFB42A}" type="presOf" srcId="{9553BFC8-A82F-4FB3-99E9-462C74483DD6}" destId="{3D736FAF-BF27-4992-A234-7CEE122B1246}" srcOrd="0" destOrd="0" presId="urn:microsoft.com/office/officeart/2018/2/layout/IconVerticalSolidList"/>
    <dgm:cxn modelId="{07945A6B-CB68-41CE-8530-403EC1A87810}" type="presOf" srcId="{ED5CD7CA-6976-4AA1-A6AC-0905058B0696}" destId="{AB080CC1-A44D-4FED-9B66-6066AC09EAAC}" srcOrd="0" destOrd="0" presId="urn:microsoft.com/office/officeart/2018/2/layout/IconVerticalSolidList"/>
    <dgm:cxn modelId="{E87A3474-716A-4349-8701-7CC6ED25C60E}" type="presOf" srcId="{58351FAA-BDBE-4C4D-BF8F-62B65B6CAD28}" destId="{335D1246-FAC3-4C23-9562-A69776AEDC25}" srcOrd="0" destOrd="0" presId="urn:microsoft.com/office/officeart/2018/2/layout/IconVerticalSolidList"/>
    <dgm:cxn modelId="{9E6682A5-84CA-4B97-A282-D2B62571D0A7}" srcId="{ED5CD7CA-6976-4AA1-A6AC-0905058B0696}" destId="{9553BFC8-A82F-4FB3-99E9-462C74483DD6}" srcOrd="0" destOrd="0" parTransId="{5BE6A868-B036-4E7D-918F-35A342B3B6CF}" sibTransId="{BC823B27-4B1A-43DF-ABCB-0BABBEFD6293}"/>
    <dgm:cxn modelId="{129416BC-DD4E-4E6D-BBAF-6CECE5BD4094}" type="presOf" srcId="{7939B7E6-6F6F-4F3B-8A8B-7074F2ECFB06}" destId="{6D4460AF-B1FF-4236-A6A7-2ED555DF0D7D}" srcOrd="0" destOrd="0" presId="urn:microsoft.com/office/officeart/2018/2/layout/IconVerticalSolidList"/>
    <dgm:cxn modelId="{449062DB-6E8A-4E18-BC0A-ED00DAFE0845}" type="presParOf" srcId="{AB080CC1-A44D-4FED-9B66-6066AC09EAAC}" destId="{9C3CBA7B-0F3C-489F-8F32-0E64897CD436}" srcOrd="0" destOrd="0" presId="urn:microsoft.com/office/officeart/2018/2/layout/IconVerticalSolidList"/>
    <dgm:cxn modelId="{C81555D6-66EC-43B1-B9CC-5D7BB84BB0C6}" type="presParOf" srcId="{9C3CBA7B-0F3C-489F-8F32-0E64897CD436}" destId="{8B2497C3-D972-4D3C-A8CE-95337BDD89C9}" srcOrd="0" destOrd="0" presId="urn:microsoft.com/office/officeart/2018/2/layout/IconVerticalSolidList"/>
    <dgm:cxn modelId="{1D1D70E8-F97A-4492-89EC-C24BA84B3F51}" type="presParOf" srcId="{9C3CBA7B-0F3C-489F-8F32-0E64897CD436}" destId="{C751BD0B-388E-4D9F-A766-FC56789E93EB}" srcOrd="1" destOrd="0" presId="urn:microsoft.com/office/officeart/2018/2/layout/IconVerticalSolidList"/>
    <dgm:cxn modelId="{00AD4A3A-287A-49C6-B4F7-F4CC1CE7A811}" type="presParOf" srcId="{9C3CBA7B-0F3C-489F-8F32-0E64897CD436}" destId="{FE9B75B9-BA48-4E30-AC3C-62A8D3F1FBB7}" srcOrd="2" destOrd="0" presId="urn:microsoft.com/office/officeart/2018/2/layout/IconVerticalSolidList"/>
    <dgm:cxn modelId="{DE11DE47-4A49-4C24-9C4A-A60FA5F960A3}" type="presParOf" srcId="{9C3CBA7B-0F3C-489F-8F32-0E64897CD436}" destId="{3D736FAF-BF27-4992-A234-7CEE122B1246}" srcOrd="3" destOrd="0" presId="urn:microsoft.com/office/officeart/2018/2/layout/IconVerticalSolidList"/>
    <dgm:cxn modelId="{CE69D693-9FC4-4289-AC6C-84364E9F1987}" type="presParOf" srcId="{AB080CC1-A44D-4FED-9B66-6066AC09EAAC}" destId="{9091BDDD-A787-4537-93AD-C850E3E2151F}" srcOrd="1" destOrd="0" presId="urn:microsoft.com/office/officeart/2018/2/layout/IconVerticalSolidList"/>
    <dgm:cxn modelId="{30252044-9AA1-43C8-91B6-E1F7FF154D91}" type="presParOf" srcId="{AB080CC1-A44D-4FED-9B66-6066AC09EAAC}" destId="{6D797BB2-64B6-4E0F-9C26-422B4B8B7C54}" srcOrd="2" destOrd="0" presId="urn:microsoft.com/office/officeart/2018/2/layout/IconVerticalSolidList"/>
    <dgm:cxn modelId="{E1E93E8D-746C-4B26-8A8B-DD1DB00ABFBC}" type="presParOf" srcId="{6D797BB2-64B6-4E0F-9C26-422B4B8B7C54}" destId="{2C230E29-E417-4A5F-91F8-D13AD0CBCEA2}" srcOrd="0" destOrd="0" presId="urn:microsoft.com/office/officeart/2018/2/layout/IconVerticalSolidList"/>
    <dgm:cxn modelId="{410911ED-F5AC-4F8B-9387-1D1800BB9D6B}" type="presParOf" srcId="{6D797BB2-64B6-4E0F-9C26-422B4B8B7C54}" destId="{600E131F-4DB5-4D8E-90B0-CD965BC2F2BB}" srcOrd="1" destOrd="0" presId="urn:microsoft.com/office/officeart/2018/2/layout/IconVerticalSolidList"/>
    <dgm:cxn modelId="{4EF5134D-72C3-4A40-BEA8-1448291344CD}" type="presParOf" srcId="{6D797BB2-64B6-4E0F-9C26-422B4B8B7C54}" destId="{398DF1C7-E852-4A1F-AA61-920DC182642C}" srcOrd="2" destOrd="0" presId="urn:microsoft.com/office/officeart/2018/2/layout/IconVerticalSolidList"/>
    <dgm:cxn modelId="{536A144D-405A-41BA-AD89-A79327626D64}" type="presParOf" srcId="{6D797BB2-64B6-4E0F-9C26-422B4B8B7C54}" destId="{335D1246-FAC3-4C23-9562-A69776AEDC25}" srcOrd="3" destOrd="0" presId="urn:microsoft.com/office/officeart/2018/2/layout/IconVerticalSolidList"/>
    <dgm:cxn modelId="{0833CFFD-6F13-485D-A8B5-4AEAA67C34CF}" type="presParOf" srcId="{AB080CC1-A44D-4FED-9B66-6066AC09EAAC}" destId="{55F5B011-9394-442F-9977-C492B253E9B4}" srcOrd="3" destOrd="0" presId="urn:microsoft.com/office/officeart/2018/2/layout/IconVerticalSolidList"/>
    <dgm:cxn modelId="{9D7923CA-FE8A-4DE5-BDC5-52A352E12144}" type="presParOf" srcId="{AB080CC1-A44D-4FED-9B66-6066AC09EAAC}" destId="{97D38F83-446B-4F08-86F5-AC95CF7FD1D2}" srcOrd="4" destOrd="0" presId="urn:microsoft.com/office/officeart/2018/2/layout/IconVerticalSolidList"/>
    <dgm:cxn modelId="{8C72188A-8D03-4C91-9787-D2FD94F90B73}" type="presParOf" srcId="{97D38F83-446B-4F08-86F5-AC95CF7FD1D2}" destId="{6788D9AC-8F94-4B32-88D4-05D395912496}" srcOrd="0" destOrd="0" presId="urn:microsoft.com/office/officeart/2018/2/layout/IconVerticalSolidList"/>
    <dgm:cxn modelId="{6E52E7EC-684C-4994-85FE-D1DF5FEB7A34}" type="presParOf" srcId="{97D38F83-446B-4F08-86F5-AC95CF7FD1D2}" destId="{8EF3315A-1F68-49B3-A52D-E30BDD667491}" srcOrd="1" destOrd="0" presId="urn:microsoft.com/office/officeart/2018/2/layout/IconVerticalSolidList"/>
    <dgm:cxn modelId="{22ED8DEC-F6AE-492D-9B2D-195A3A755B08}" type="presParOf" srcId="{97D38F83-446B-4F08-86F5-AC95CF7FD1D2}" destId="{3D2827F4-2F22-41D0-80DB-5BD08EBE6634}" srcOrd="2" destOrd="0" presId="urn:microsoft.com/office/officeart/2018/2/layout/IconVerticalSolidList"/>
    <dgm:cxn modelId="{E414D610-A550-41BE-837F-CAC5B34CB9A5}" type="presParOf" srcId="{97D38F83-446B-4F08-86F5-AC95CF7FD1D2}" destId="{6D4460AF-B1FF-4236-A6A7-2ED555DF0D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497C3-D972-4D3C-A8CE-95337BDD89C9}">
      <dsp:nvSpPr>
        <dsp:cNvPr id="0" name=""/>
        <dsp:cNvSpPr/>
      </dsp:nvSpPr>
      <dsp:spPr>
        <a:xfrm>
          <a:off x="0" y="456"/>
          <a:ext cx="10691265" cy="1068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51BD0B-388E-4D9F-A766-FC56789E93EB}">
      <dsp:nvSpPr>
        <dsp:cNvPr id="0" name=""/>
        <dsp:cNvSpPr/>
      </dsp:nvSpPr>
      <dsp:spPr>
        <a:xfrm>
          <a:off x="323154" y="240819"/>
          <a:ext cx="587554" cy="587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36FAF-BF27-4992-A234-7CEE122B1246}">
      <dsp:nvSpPr>
        <dsp:cNvPr id="0" name=""/>
        <dsp:cNvSpPr/>
      </dsp:nvSpPr>
      <dsp:spPr>
        <a:xfrm>
          <a:off x="1233864" y="456"/>
          <a:ext cx="9457400" cy="106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60" tIns="113060" rIns="113060" bIns="113060" numCol="1" spcCol="1270" anchor="ctr" anchorCtr="0">
          <a:noAutofit/>
        </a:bodyPr>
        <a:lstStyle/>
        <a:p>
          <a:pPr marL="0" lvl="0" indent="0" algn="l" defTabSz="1111250">
            <a:lnSpc>
              <a:spcPct val="100000"/>
            </a:lnSpc>
            <a:spcBef>
              <a:spcPct val="0"/>
            </a:spcBef>
            <a:spcAft>
              <a:spcPct val="35000"/>
            </a:spcAft>
            <a:buNone/>
          </a:pPr>
          <a:r>
            <a:rPr lang="en-US" sz="2500" kern="1200"/>
            <a:t>Current issues arising in ICU</a:t>
          </a:r>
        </a:p>
      </dsp:txBody>
      <dsp:txXfrm>
        <a:off x="1233864" y="456"/>
        <a:ext cx="9457400" cy="1068280"/>
      </dsp:txXfrm>
    </dsp:sp>
    <dsp:sp modelId="{2C230E29-E417-4A5F-91F8-D13AD0CBCEA2}">
      <dsp:nvSpPr>
        <dsp:cNvPr id="0" name=""/>
        <dsp:cNvSpPr/>
      </dsp:nvSpPr>
      <dsp:spPr>
        <a:xfrm>
          <a:off x="0" y="1335807"/>
          <a:ext cx="10691265" cy="1068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E131F-4DB5-4D8E-90B0-CD965BC2F2BB}">
      <dsp:nvSpPr>
        <dsp:cNvPr id="0" name=""/>
        <dsp:cNvSpPr/>
      </dsp:nvSpPr>
      <dsp:spPr>
        <a:xfrm>
          <a:off x="323154" y="1576170"/>
          <a:ext cx="587554" cy="587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D1246-FAC3-4C23-9562-A69776AEDC25}">
      <dsp:nvSpPr>
        <dsp:cNvPr id="0" name=""/>
        <dsp:cNvSpPr/>
      </dsp:nvSpPr>
      <dsp:spPr>
        <a:xfrm>
          <a:off x="1233864" y="1335807"/>
          <a:ext cx="9457400" cy="106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60" tIns="113060" rIns="113060" bIns="113060" numCol="1" spcCol="1270" anchor="ctr" anchorCtr="0">
          <a:noAutofit/>
        </a:bodyPr>
        <a:lstStyle/>
        <a:p>
          <a:pPr marL="0" lvl="0" indent="0" algn="l" defTabSz="1111250">
            <a:lnSpc>
              <a:spcPct val="100000"/>
            </a:lnSpc>
            <a:spcBef>
              <a:spcPct val="0"/>
            </a:spcBef>
            <a:spcAft>
              <a:spcPct val="35000"/>
            </a:spcAft>
            <a:buNone/>
          </a:pPr>
          <a:r>
            <a:rPr lang="en-US" sz="2500" kern="1200" dirty="0"/>
            <a:t>When to order DKA vs. non-DKA protocol</a:t>
          </a:r>
        </a:p>
      </dsp:txBody>
      <dsp:txXfrm>
        <a:off x="1233864" y="1335807"/>
        <a:ext cx="9457400" cy="1068280"/>
      </dsp:txXfrm>
    </dsp:sp>
    <dsp:sp modelId="{6788D9AC-8F94-4B32-88D4-05D395912496}">
      <dsp:nvSpPr>
        <dsp:cNvPr id="0" name=""/>
        <dsp:cNvSpPr/>
      </dsp:nvSpPr>
      <dsp:spPr>
        <a:xfrm>
          <a:off x="0" y="2671158"/>
          <a:ext cx="10691265" cy="1068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3315A-1F68-49B3-A52D-E30BDD667491}">
      <dsp:nvSpPr>
        <dsp:cNvPr id="0" name=""/>
        <dsp:cNvSpPr/>
      </dsp:nvSpPr>
      <dsp:spPr>
        <a:xfrm>
          <a:off x="323154" y="2911521"/>
          <a:ext cx="587554" cy="587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460AF-B1FF-4236-A6A7-2ED555DF0D7D}">
      <dsp:nvSpPr>
        <dsp:cNvPr id="0" name=""/>
        <dsp:cNvSpPr/>
      </dsp:nvSpPr>
      <dsp:spPr>
        <a:xfrm>
          <a:off x="1233864" y="2671158"/>
          <a:ext cx="9457400" cy="106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60" tIns="113060" rIns="113060" bIns="113060" numCol="1" spcCol="1270" anchor="ctr" anchorCtr="0">
          <a:noAutofit/>
        </a:bodyPr>
        <a:lstStyle/>
        <a:p>
          <a:pPr marL="0" lvl="0" indent="0" algn="l" defTabSz="1111250">
            <a:lnSpc>
              <a:spcPct val="100000"/>
            </a:lnSpc>
            <a:spcBef>
              <a:spcPct val="0"/>
            </a:spcBef>
            <a:spcAft>
              <a:spcPct val="35000"/>
            </a:spcAft>
            <a:buNone/>
          </a:pPr>
          <a:r>
            <a:rPr lang="en-US" sz="2500" kern="1200"/>
            <a:t>Who to reach out to</a:t>
          </a:r>
        </a:p>
      </dsp:txBody>
      <dsp:txXfrm>
        <a:off x="1233864" y="2671158"/>
        <a:ext cx="9457400" cy="10682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9526C-F583-48C0-B8B5-DDD720DD3654}" type="datetimeFigureOut">
              <a:rPr lang="en-US" smtClean="0"/>
              <a:t>5/24/26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5FD8D-4CDC-4093-A741-2351B0977927}" type="slidenum">
              <a:rPr lang="en-US" smtClean="0"/>
              <a:t>‹#›</a:t>
            </a:fld>
            <a:endParaRPr lang="en-US"/>
          </a:p>
        </p:txBody>
      </p:sp>
    </p:spTree>
    <p:extLst>
      <p:ext uri="{BB962C8B-B14F-4D97-AF65-F5344CB8AC3E}">
        <p14:creationId xmlns:p14="http://schemas.microsoft.com/office/powerpoint/2010/main" val="362454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5/24/26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4827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5/24/26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7100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5/24/26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4332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5/24/26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8230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5/24/26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9541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5/24/26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522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5/24/26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2543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5/24/26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332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5/24/26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0718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5/24/26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857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5/24/26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8345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5/24/26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1651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07_7A7E64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0D_AAFA364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hixson2@dhs.lacounty.gov" TargetMode="External"/><Relationship Id="rId2" Type="http://schemas.openxmlformats.org/officeDocument/2006/relationships/hyperlink" Target="mailto:kperez3@dhs.lacount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3_C41F7C7A.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04_8BF3DAB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0C_C862C84C.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0B_59BD9CA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F9EB0B-63A6-CDC8-E0DC-1E42381E9F8D}"/>
              </a:ext>
            </a:extLst>
          </p:cNvPr>
          <p:cNvSpPr>
            <a:spLocks noGrp="1"/>
          </p:cNvSpPr>
          <p:nvPr>
            <p:ph type="ctrTitle"/>
          </p:nvPr>
        </p:nvSpPr>
        <p:spPr>
          <a:xfrm>
            <a:off x="5604552" y="871758"/>
            <a:ext cx="5825448" cy="3871143"/>
          </a:xfrm>
        </p:spPr>
        <p:txBody>
          <a:bodyPr>
            <a:normAutofit/>
          </a:bodyPr>
          <a:lstStyle/>
          <a:p>
            <a:r>
              <a:rPr lang="en-US" dirty="0"/>
              <a:t>Ordering DKA Protocol</a:t>
            </a:r>
          </a:p>
        </p:txBody>
      </p:sp>
      <p:sp>
        <p:nvSpPr>
          <p:cNvPr id="3" name="Subtitle 2">
            <a:extLst>
              <a:ext uri="{FF2B5EF4-FFF2-40B4-BE49-F238E27FC236}">
                <a16:creationId xmlns:a16="http://schemas.microsoft.com/office/drawing/2014/main" id="{78F8717F-84C2-F05A-3F0D-35F27ACA47B2}"/>
              </a:ext>
            </a:extLst>
          </p:cNvPr>
          <p:cNvSpPr>
            <a:spLocks noGrp="1"/>
          </p:cNvSpPr>
          <p:nvPr>
            <p:ph type="subTitle" idx="1"/>
          </p:nvPr>
        </p:nvSpPr>
        <p:spPr>
          <a:xfrm>
            <a:off x="5619964" y="4785543"/>
            <a:ext cx="5322013" cy="1005657"/>
          </a:xfrm>
        </p:spPr>
        <p:txBody>
          <a:bodyPr>
            <a:normAutofit/>
          </a:bodyPr>
          <a:lstStyle/>
          <a:p>
            <a:r>
              <a:rPr lang="en-US" dirty="0"/>
              <a:t>Kevin Perez, MD, MS</a:t>
            </a:r>
          </a:p>
          <a:p>
            <a:r>
              <a:rPr lang="en-US" dirty="0"/>
              <a:t>Roxana Hixson, MD</a:t>
            </a:r>
          </a:p>
        </p:txBody>
      </p:sp>
      <p:pic>
        <p:nvPicPr>
          <p:cNvPr id="4" name="Picture 3">
            <a:extLst>
              <a:ext uri="{FF2B5EF4-FFF2-40B4-BE49-F238E27FC236}">
                <a16:creationId xmlns:a16="http://schemas.microsoft.com/office/drawing/2014/main" id="{ECB12DC6-A335-81E4-824E-841F5CAC415E}"/>
              </a:ext>
            </a:extLst>
          </p:cNvPr>
          <p:cNvPicPr>
            <a:picLocks noChangeAspect="1"/>
          </p:cNvPicPr>
          <p:nvPr/>
        </p:nvPicPr>
        <p:blipFill>
          <a:blip r:embed="rId2"/>
          <a:srcRect l="11494" r="41038" b="-1"/>
          <a:stretch>
            <a:fillRect/>
          </a:stretch>
        </p:blipFill>
        <p:spPr>
          <a:xfrm>
            <a:off x="1" y="10"/>
            <a:ext cx="4876799" cy="6857989"/>
          </a:xfrm>
          <a:prstGeom prst="rect">
            <a:avLst/>
          </a:prstGeom>
        </p:spPr>
      </p:pic>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74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4FC0-D23C-12EC-5F57-86E980FDBBF1}"/>
              </a:ext>
            </a:extLst>
          </p:cNvPr>
          <p:cNvSpPr>
            <a:spLocks noGrp="1"/>
          </p:cNvSpPr>
          <p:nvPr>
            <p:ph type="title"/>
          </p:nvPr>
        </p:nvSpPr>
        <p:spPr/>
        <p:txBody>
          <a:bodyPr/>
          <a:lstStyle/>
          <a:p>
            <a:r>
              <a:rPr lang="en-US" dirty="0" err="1"/>
              <a:t>Dka</a:t>
            </a:r>
            <a:r>
              <a:rPr lang="en-US" dirty="0"/>
              <a:t> protocol: labs</a:t>
            </a:r>
          </a:p>
        </p:txBody>
      </p:sp>
      <p:pic>
        <p:nvPicPr>
          <p:cNvPr id="4" name="Content Placeholder 4" descr="A screenshot of a computer&#10;&#10;AI-generated content may be incorrect.">
            <a:extLst>
              <a:ext uri="{FF2B5EF4-FFF2-40B4-BE49-F238E27FC236}">
                <a16:creationId xmlns:a16="http://schemas.microsoft.com/office/drawing/2014/main" id="{B294FBB1-E3BF-AC73-CE5F-7BDF2CB08AF7}"/>
              </a:ext>
            </a:extLst>
          </p:cNvPr>
          <p:cNvPicPr>
            <a:picLocks noGrp="1" noChangeAspect="1"/>
          </p:cNvPicPr>
          <p:nvPr>
            <p:ph idx="1"/>
          </p:nvPr>
        </p:nvPicPr>
        <p:blipFill>
          <a:blip r:embed="rId3"/>
          <a:stretch/>
        </p:blipFill>
        <p:spPr>
          <a:xfrm>
            <a:off x="700635" y="1799772"/>
            <a:ext cx="10691812" cy="1629228"/>
          </a:xfrm>
          <a:prstGeom prst="rect">
            <a:avLst/>
          </a:prstGeom>
        </p:spPr>
      </p:pic>
      <p:sp>
        <p:nvSpPr>
          <p:cNvPr id="5" name="TextBox 4">
            <a:extLst>
              <a:ext uri="{FF2B5EF4-FFF2-40B4-BE49-F238E27FC236}">
                <a16:creationId xmlns:a16="http://schemas.microsoft.com/office/drawing/2014/main" id="{4DC0A45B-103A-2EAA-FA9D-5E8CDBEDF78E}"/>
              </a:ext>
            </a:extLst>
          </p:cNvPr>
          <p:cNvSpPr txBox="1"/>
          <p:nvPr/>
        </p:nvSpPr>
        <p:spPr>
          <a:xfrm>
            <a:off x="700635" y="3600451"/>
            <a:ext cx="5253682" cy="646331"/>
          </a:xfrm>
          <a:prstGeom prst="rect">
            <a:avLst/>
          </a:prstGeom>
          <a:noFill/>
        </p:spPr>
        <p:txBody>
          <a:bodyPr wrap="none" rtlCol="0">
            <a:spAutoFit/>
          </a:bodyPr>
          <a:lstStyle/>
          <a:p>
            <a:pPr marL="285750" indent="-285750">
              <a:buFont typeface="Arial" panose="020B0604020202020204" pitchFamily="34" charset="0"/>
              <a:buChar char="•"/>
            </a:pPr>
            <a:r>
              <a:rPr lang="en-US" dirty="0"/>
              <a:t>Ensure all labs are checked off</a:t>
            </a:r>
          </a:p>
          <a:p>
            <a:pPr marL="285750" indent="-285750">
              <a:buFont typeface="Arial" panose="020B0604020202020204" pitchFamily="34" charset="0"/>
              <a:buChar char="•"/>
            </a:pPr>
            <a:r>
              <a:rPr lang="en-US" dirty="0"/>
              <a:t>Modify the frequency of the lab draw as needed</a:t>
            </a:r>
          </a:p>
        </p:txBody>
      </p:sp>
    </p:spTree>
    <p:extLst>
      <p:ext uri="{BB962C8B-B14F-4D97-AF65-F5344CB8AC3E}">
        <p14:creationId xmlns:p14="http://schemas.microsoft.com/office/powerpoint/2010/main" val="2055103618"/>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9EF1-8D8A-5EF0-BA16-422DDBF2D15A}"/>
              </a:ext>
            </a:extLst>
          </p:cNvPr>
          <p:cNvSpPr>
            <a:spLocks noGrp="1"/>
          </p:cNvSpPr>
          <p:nvPr>
            <p:ph type="title"/>
          </p:nvPr>
        </p:nvSpPr>
        <p:spPr>
          <a:xfrm>
            <a:off x="700636" y="914400"/>
            <a:ext cx="4542878" cy="1307592"/>
          </a:xfrm>
        </p:spPr>
        <p:txBody>
          <a:bodyPr>
            <a:normAutofit fontScale="90000"/>
          </a:bodyPr>
          <a:lstStyle/>
          <a:p>
            <a:r>
              <a:rPr lang="en-US" dirty="0"/>
              <a:t>RN Protocol Reference</a:t>
            </a:r>
          </a:p>
        </p:txBody>
      </p:sp>
      <p:pic>
        <p:nvPicPr>
          <p:cNvPr id="5" name="Content Placeholder 4">
            <a:extLst>
              <a:ext uri="{FF2B5EF4-FFF2-40B4-BE49-F238E27FC236}">
                <a16:creationId xmlns:a16="http://schemas.microsoft.com/office/drawing/2014/main" id="{4403A582-C9F3-E472-BC5D-07B2A878CE82}"/>
              </a:ext>
            </a:extLst>
          </p:cNvPr>
          <p:cNvPicPr>
            <a:picLocks noGrp="1" noChangeAspect="1"/>
          </p:cNvPicPr>
          <p:nvPr>
            <p:ph idx="1"/>
          </p:nvPr>
        </p:nvPicPr>
        <p:blipFill>
          <a:blip r:embed="rId2"/>
          <a:stretch>
            <a:fillRect/>
          </a:stretch>
        </p:blipFill>
        <p:spPr>
          <a:xfrm>
            <a:off x="5524500" y="800100"/>
            <a:ext cx="5855644" cy="335309"/>
          </a:xfrm>
        </p:spPr>
      </p:pic>
      <p:pic>
        <p:nvPicPr>
          <p:cNvPr id="7" name="Picture 6" descr="A table with text and images&#10;&#10;Description automatically generated with medium confidence">
            <a:extLst>
              <a:ext uri="{FF2B5EF4-FFF2-40B4-BE49-F238E27FC236}">
                <a16:creationId xmlns:a16="http://schemas.microsoft.com/office/drawing/2014/main" id="{BA969A54-3505-D880-84B0-F221767082E1}"/>
              </a:ext>
            </a:extLst>
          </p:cNvPr>
          <p:cNvPicPr>
            <a:picLocks noChangeAspect="1"/>
          </p:cNvPicPr>
          <p:nvPr/>
        </p:nvPicPr>
        <p:blipFill>
          <a:blip r:embed="rId3"/>
          <a:stretch>
            <a:fillRect/>
          </a:stretch>
        </p:blipFill>
        <p:spPr>
          <a:xfrm>
            <a:off x="5524500" y="1221860"/>
            <a:ext cx="5855643" cy="4810284"/>
          </a:xfrm>
          <a:prstGeom prst="rect">
            <a:avLst/>
          </a:prstGeom>
        </p:spPr>
      </p:pic>
    </p:spTree>
    <p:extLst>
      <p:ext uri="{BB962C8B-B14F-4D97-AF65-F5344CB8AC3E}">
        <p14:creationId xmlns:p14="http://schemas.microsoft.com/office/powerpoint/2010/main" val="214194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4D9510-0FDF-6788-8B19-F786401AC576}"/>
              </a:ext>
            </a:extLst>
          </p:cNvPr>
          <p:cNvSpPr>
            <a:spLocks noGrp="1"/>
          </p:cNvSpPr>
          <p:nvPr>
            <p:ph type="title"/>
          </p:nvPr>
        </p:nvSpPr>
        <p:spPr>
          <a:xfrm>
            <a:off x="703400" y="871758"/>
            <a:ext cx="5227171" cy="3871143"/>
          </a:xfrm>
        </p:spPr>
        <p:txBody>
          <a:bodyPr vert="horz" lIns="91440" tIns="45720" rIns="91440" bIns="45720" rtlCol="0" anchor="t">
            <a:normAutofit/>
          </a:bodyPr>
          <a:lstStyle/>
          <a:p>
            <a:r>
              <a:rPr lang="en-US" sz="5400" dirty="0"/>
              <a:t>Non-</a:t>
            </a:r>
            <a:r>
              <a:rPr lang="en-US" sz="5400" dirty="0" err="1"/>
              <a:t>dKA</a:t>
            </a:r>
            <a:r>
              <a:rPr lang="en-US" sz="5400" dirty="0"/>
              <a:t> insulin MD vs. RN driven protocol </a:t>
            </a:r>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9EC7B40-2BC2-8648-8F97-B11492961EE3}"/>
              </a:ext>
            </a:extLst>
          </p:cNvPr>
          <p:cNvPicPr>
            <a:picLocks noChangeAspect="1"/>
          </p:cNvPicPr>
          <p:nvPr/>
        </p:nvPicPr>
        <p:blipFill>
          <a:blip r:embed="rId3"/>
          <a:srcRect t="180" b="8008"/>
          <a:stretch>
            <a:fillRect/>
          </a:stretch>
        </p:blipFill>
        <p:spPr>
          <a:xfrm>
            <a:off x="6515100" y="-11430"/>
            <a:ext cx="5676900" cy="6835140"/>
          </a:xfrm>
          <a:prstGeom prst="rect">
            <a:avLst/>
          </a:prstGeom>
        </p:spPr>
      </p:pic>
      <p:sp>
        <p:nvSpPr>
          <p:cNvPr id="3" name="TextBox 2">
            <a:extLst>
              <a:ext uri="{FF2B5EF4-FFF2-40B4-BE49-F238E27FC236}">
                <a16:creationId xmlns:a16="http://schemas.microsoft.com/office/drawing/2014/main" id="{18FB7023-17AE-2465-047E-0432F4CB74A4}"/>
              </a:ext>
            </a:extLst>
          </p:cNvPr>
          <p:cNvSpPr txBox="1"/>
          <p:nvPr/>
        </p:nvSpPr>
        <p:spPr>
          <a:xfrm>
            <a:off x="800100" y="4244427"/>
            <a:ext cx="513047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RN-driven protocol can be considered for hyperglycemic patients not in DKA</a:t>
            </a:r>
          </a:p>
          <a:p>
            <a:pPr marL="285750" indent="-285750">
              <a:buFont typeface="Arial" panose="020B0604020202020204" pitchFamily="34" charset="0"/>
              <a:buChar char="•"/>
            </a:pPr>
            <a:r>
              <a:rPr lang="en-US" dirty="0"/>
              <a:t>MD-driven </a:t>
            </a:r>
            <a:r>
              <a:rPr lang="en-US" dirty="0" err="1"/>
              <a:t>protocl</a:t>
            </a:r>
            <a:r>
              <a:rPr lang="en-US" dirty="0"/>
              <a:t> is considered for </a:t>
            </a:r>
            <a:r>
              <a:rPr lang="en-US" dirty="0" err="1"/>
              <a:t>euglycemics</a:t>
            </a:r>
            <a:r>
              <a:rPr lang="en-US" dirty="0"/>
              <a:t> or special populations which cannot follow the standard DKA protocol i.e. CHF, ESRD</a:t>
            </a:r>
          </a:p>
        </p:txBody>
      </p:sp>
    </p:spTree>
    <p:extLst>
      <p:ext uri="{BB962C8B-B14F-4D97-AF65-F5344CB8AC3E}">
        <p14:creationId xmlns:p14="http://schemas.microsoft.com/office/powerpoint/2010/main" val="286852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46C1-9937-401B-66A1-885AB1004DC0}"/>
              </a:ext>
            </a:extLst>
          </p:cNvPr>
          <p:cNvSpPr>
            <a:spLocks noGrp="1"/>
          </p:cNvSpPr>
          <p:nvPr>
            <p:ph type="title"/>
          </p:nvPr>
        </p:nvSpPr>
        <p:spPr/>
        <p:txBody>
          <a:bodyPr/>
          <a:lstStyle/>
          <a:p>
            <a:r>
              <a:rPr lang="en-US" dirty="0"/>
              <a:t>Concerns</a:t>
            </a:r>
          </a:p>
        </p:txBody>
      </p:sp>
      <p:sp>
        <p:nvSpPr>
          <p:cNvPr id="3" name="Content Placeholder 2">
            <a:extLst>
              <a:ext uri="{FF2B5EF4-FFF2-40B4-BE49-F238E27FC236}">
                <a16:creationId xmlns:a16="http://schemas.microsoft.com/office/drawing/2014/main" id="{56054E71-67B7-D8C9-18A6-17CB02DF0025}"/>
              </a:ext>
            </a:extLst>
          </p:cNvPr>
          <p:cNvSpPr>
            <a:spLocks noGrp="1"/>
          </p:cNvSpPr>
          <p:nvPr>
            <p:ph idx="1"/>
          </p:nvPr>
        </p:nvSpPr>
        <p:spPr/>
        <p:txBody>
          <a:bodyPr/>
          <a:lstStyle/>
          <a:p>
            <a:r>
              <a:rPr lang="en-US" dirty="0"/>
              <a:t>If any questions or concerns arise, reach out to the charge RN to ensure proper communication</a:t>
            </a:r>
          </a:p>
          <a:p>
            <a:r>
              <a:rPr lang="en-US" dirty="0"/>
              <a:t>Can also reach out to me Kevin Perez (</a:t>
            </a:r>
            <a:r>
              <a:rPr lang="en-US" dirty="0">
                <a:hlinkClick r:id="rId2"/>
              </a:rPr>
              <a:t>kperez3@dhs.lacounty.gov</a:t>
            </a:r>
            <a:r>
              <a:rPr lang="en-US" dirty="0"/>
              <a:t>, 773-209-9985) to further discuss with RN ICU team</a:t>
            </a:r>
          </a:p>
          <a:p>
            <a:r>
              <a:rPr lang="en-US" dirty="0"/>
              <a:t>Roxana Hixson available for any questions/concerns (</a:t>
            </a:r>
            <a:r>
              <a:rPr lang="en-US" dirty="0">
                <a:hlinkClick r:id="rId3"/>
              </a:rPr>
              <a:t>rhixson2@dhs.lacounty.gov</a:t>
            </a:r>
            <a:r>
              <a:rPr lang="en-US" dirty="0"/>
              <a:t>, 323-204-7715)</a:t>
            </a:r>
          </a:p>
        </p:txBody>
      </p:sp>
    </p:spTree>
    <p:extLst>
      <p:ext uri="{BB962C8B-B14F-4D97-AF65-F5344CB8AC3E}">
        <p14:creationId xmlns:p14="http://schemas.microsoft.com/office/powerpoint/2010/main" val="135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D2BA-2AA4-42F1-A067-DED44BC2DD23}"/>
              </a:ext>
            </a:extLst>
          </p:cNvPr>
          <p:cNvSpPr>
            <a:spLocks noGrp="1"/>
          </p:cNvSpPr>
          <p:nvPr>
            <p:ph type="title"/>
          </p:nvPr>
        </p:nvSpPr>
        <p:spPr/>
        <p:txBody>
          <a:bodyPr/>
          <a:lstStyle/>
          <a:p>
            <a:r>
              <a:rPr lang="en-US" dirty="0"/>
              <a:t>Objectives</a:t>
            </a:r>
          </a:p>
        </p:txBody>
      </p:sp>
      <p:graphicFrame>
        <p:nvGraphicFramePr>
          <p:cNvPr id="5" name="Content Placeholder 2">
            <a:extLst>
              <a:ext uri="{FF2B5EF4-FFF2-40B4-BE49-F238E27FC236}">
                <a16:creationId xmlns:a16="http://schemas.microsoft.com/office/drawing/2014/main" id="{C75B0173-A838-FC14-1509-B756E2A7E2E3}"/>
              </a:ext>
            </a:extLst>
          </p:cNvPr>
          <p:cNvGraphicFramePr>
            <a:graphicFrameLocks noGrp="1"/>
          </p:cNvGraphicFramePr>
          <p:nvPr>
            <p:ph idx="1"/>
          </p:nvPr>
        </p:nvGraphicFramePr>
        <p:xfrm>
          <a:off x="700635" y="2221992"/>
          <a:ext cx="10691265" cy="3739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64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C439-0BAC-959E-DC82-FF3781881D6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7BF305F-F397-6533-6565-ED222C754BDD}"/>
              </a:ext>
            </a:extLst>
          </p:cNvPr>
          <p:cNvSpPr>
            <a:spLocks noGrp="1"/>
          </p:cNvSpPr>
          <p:nvPr>
            <p:ph idx="1"/>
          </p:nvPr>
        </p:nvSpPr>
        <p:spPr/>
        <p:txBody>
          <a:bodyPr/>
          <a:lstStyle/>
          <a:p>
            <a:r>
              <a:rPr lang="en-US" dirty="0"/>
              <a:t>DKA protocol is a subphase order created at the DHS level by LA General</a:t>
            </a:r>
          </a:p>
          <a:p>
            <a:r>
              <a:rPr lang="en-US" dirty="0"/>
              <a:t>There is general audit of proper utilization and following of protocol at the hospital level</a:t>
            </a:r>
          </a:p>
          <a:p>
            <a:pPr lvl="1"/>
            <a:r>
              <a:rPr lang="en-US" dirty="0"/>
              <a:t>Nursing gets dinged if not followed properly</a:t>
            </a:r>
          </a:p>
          <a:p>
            <a:r>
              <a:rPr lang="en-US" dirty="0"/>
              <a:t>The issue arises when the protocol is ordered but not followed i.e.:</a:t>
            </a:r>
          </a:p>
          <a:p>
            <a:pPr lvl="1"/>
            <a:r>
              <a:rPr lang="en-US" dirty="0"/>
              <a:t>Orders placed outside of subphase that contradict subphase orders</a:t>
            </a:r>
          </a:p>
          <a:p>
            <a:pPr lvl="1"/>
            <a:r>
              <a:rPr lang="en-US" dirty="0"/>
              <a:t>Not completing all linked orders in subphase</a:t>
            </a:r>
          </a:p>
          <a:p>
            <a:pPr lvl="1"/>
            <a:r>
              <a:rPr lang="en-US" dirty="0"/>
              <a:t>Not discontinuing orders when changing orders</a:t>
            </a:r>
          </a:p>
        </p:txBody>
      </p:sp>
    </p:spTree>
    <p:extLst>
      <p:ext uri="{BB962C8B-B14F-4D97-AF65-F5344CB8AC3E}">
        <p14:creationId xmlns:p14="http://schemas.microsoft.com/office/powerpoint/2010/main" val="289665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AF14-A971-ABA0-CF3B-9486629721F7}"/>
              </a:ext>
            </a:extLst>
          </p:cNvPr>
          <p:cNvSpPr>
            <a:spLocks noGrp="1"/>
          </p:cNvSpPr>
          <p:nvPr>
            <p:ph type="title"/>
          </p:nvPr>
        </p:nvSpPr>
        <p:spPr/>
        <p:txBody>
          <a:bodyPr/>
          <a:lstStyle/>
          <a:p>
            <a:r>
              <a:rPr lang="en-US" dirty="0"/>
              <a:t>Ordering DKA vs. Non-</a:t>
            </a:r>
            <a:r>
              <a:rPr lang="en-US" dirty="0" err="1"/>
              <a:t>dka</a:t>
            </a:r>
            <a:r>
              <a:rPr lang="en-US" dirty="0"/>
              <a:t> Protocol</a:t>
            </a:r>
          </a:p>
        </p:txBody>
      </p:sp>
      <p:sp>
        <p:nvSpPr>
          <p:cNvPr id="3" name="Content Placeholder 2">
            <a:extLst>
              <a:ext uri="{FF2B5EF4-FFF2-40B4-BE49-F238E27FC236}">
                <a16:creationId xmlns:a16="http://schemas.microsoft.com/office/drawing/2014/main" id="{FC05AC28-1416-8C66-8434-C915A9B86FC5}"/>
              </a:ext>
            </a:extLst>
          </p:cNvPr>
          <p:cNvSpPr>
            <a:spLocks noGrp="1"/>
          </p:cNvSpPr>
          <p:nvPr>
            <p:ph idx="1"/>
          </p:nvPr>
        </p:nvSpPr>
        <p:spPr/>
        <p:txBody>
          <a:bodyPr>
            <a:normAutofit fontScale="62500" lnSpcReduction="20000"/>
          </a:bodyPr>
          <a:lstStyle/>
          <a:p>
            <a:r>
              <a:rPr lang="en-US" dirty="0"/>
              <a:t>Subphases should only be ordered once patient is physically in the ICU and is weighed</a:t>
            </a:r>
          </a:p>
          <a:p>
            <a:pPr lvl="1"/>
            <a:r>
              <a:rPr lang="en-US" dirty="0"/>
              <a:t>Do not place “ICU Adult DKA Insulin Infusion” order while still in the ED, wait until patient arrives to the ICU</a:t>
            </a:r>
          </a:p>
          <a:p>
            <a:pPr lvl="1"/>
            <a:r>
              <a:rPr lang="en-US" dirty="0"/>
              <a:t>Discontinue ED DKA protocol subphase prior to placing new ICU DKA protocol subphase</a:t>
            </a:r>
          </a:p>
          <a:p>
            <a:r>
              <a:rPr lang="en-US" dirty="0"/>
              <a:t>When to order DKA protocol:</a:t>
            </a:r>
          </a:p>
          <a:p>
            <a:pPr lvl="1"/>
            <a:r>
              <a:rPr lang="en-US" dirty="0"/>
              <a:t>Confirm patient is in DKA: acidosis + hyperglycemia + ketosis  (ketones in urine/elevated B-OH butyrate)</a:t>
            </a:r>
          </a:p>
          <a:p>
            <a:pPr lvl="1"/>
            <a:r>
              <a:rPr lang="en-US" dirty="0"/>
              <a:t>Special considerations: heart failure or end stage renal disease: can modify fluid rates if concerned about fluid overload (see slide #6) </a:t>
            </a:r>
          </a:p>
          <a:p>
            <a:pPr lvl="1"/>
            <a:r>
              <a:rPr lang="en-US" dirty="0"/>
              <a:t>Must ensure all linked orders are checked off (fluids, insulin rate, electrolyte repletion)</a:t>
            </a:r>
          </a:p>
          <a:p>
            <a:pPr lvl="1"/>
            <a:r>
              <a:rPr lang="en-US" dirty="0"/>
              <a:t>Insulin rate should only be modified, </a:t>
            </a:r>
            <a:r>
              <a:rPr lang="en-US" b="1" dirty="0"/>
              <a:t>do not place new order, s</a:t>
            </a:r>
            <a:r>
              <a:rPr lang="en-US" dirty="0"/>
              <a:t>tarting insulin rate most commonly 0.1 U/kg/</a:t>
            </a:r>
            <a:r>
              <a:rPr lang="en-US" dirty="0" err="1"/>
              <a:t>hr</a:t>
            </a:r>
            <a:endParaRPr lang="en-US" dirty="0"/>
          </a:p>
          <a:p>
            <a:r>
              <a:rPr lang="en-US" dirty="0"/>
              <a:t>When to order non-DKA nursing titration protocol:</a:t>
            </a:r>
          </a:p>
          <a:p>
            <a:pPr lvl="1"/>
            <a:r>
              <a:rPr lang="en-US" dirty="0"/>
              <a:t>When patient is only hyperglycemic (no acidosis/ketosis present)</a:t>
            </a:r>
          </a:p>
          <a:p>
            <a:r>
              <a:rPr lang="en-US" dirty="0"/>
              <a:t>When to order non-DKA MD titration protocol*:</a:t>
            </a:r>
          </a:p>
          <a:p>
            <a:pPr lvl="1"/>
            <a:r>
              <a:rPr lang="en-US" dirty="0"/>
              <a:t>Consider when in euglycemic DKA: acidemia + ketones in urine/elevated B-OH butyrate + BG levels &lt;250</a:t>
            </a:r>
          </a:p>
          <a:p>
            <a:pPr lvl="2"/>
            <a:r>
              <a:rPr lang="en-US" i="1" dirty="0"/>
              <a:t>Will need to order fluids separately and add dextrose containing fluids early on in treatment (goal is for treatment of ketoacidosis, not BG level)</a:t>
            </a:r>
          </a:p>
          <a:p>
            <a:pPr lvl="1"/>
            <a:r>
              <a:rPr lang="en-US" b="0" i="0" u="none" strike="noStrike" dirty="0">
                <a:solidFill>
                  <a:srgbClr val="000000"/>
                </a:solidFill>
                <a:effectLst/>
                <a:latin typeface="Calibri" panose="020F0502020204030204" pitchFamily="34" charset="0"/>
              </a:rPr>
              <a:t>Non DKA MD titration protocol can be used for euglycemic DKA only in condition if considering lower rate like 1-2 unit/hour</a:t>
            </a:r>
          </a:p>
          <a:p>
            <a:pPr lvl="1"/>
            <a:r>
              <a:rPr lang="en-US" dirty="0">
                <a:solidFill>
                  <a:srgbClr val="000000"/>
                </a:solidFill>
                <a:latin typeface="Calibri" panose="020F0502020204030204" pitchFamily="34" charset="0"/>
              </a:rPr>
              <a:t>Also consider for special populations (CHF, ESRD)</a:t>
            </a:r>
            <a:endParaRPr lang="en-US" dirty="0"/>
          </a:p>
        </p:txBody>
      </p:sp>
      <p:sp>
        <p:nvSpPr>
          <p:cNvPr id="4" name="TextBox 3">
            <a:extLst>
              <a:ext uri="{FF2B5EF4-FFF2-40B4-BE49-F238E27FC236}">
                <a16:creationId xmlns:a16="http://schemas.microsoft.com/office/drawing/2014/main" id="{C9EE2194-EB13-2E00-51BB-AC4EAEF014BD}"/>
              </a:ext>
            </a:extLst>
          </p:cNvPr>
          <p:cNvSpPr txBox="1"/>
          <p:nvPr/>
        </p:nvSpPr>
        <p:spPr>
          <a:xfrm>
            <a:off x="700635" y="6286500"/>
            <a:ext cx="7653762" cy="307777"/>
          </a:xfrm>
          <a:prstGeom prst="rect">
            <a:avLst/>
          </a:prstGeom>
          <a:noFill/>
        </p:spPr>
        <p:txBody>
          <a:bodyPr wrap="none" rtlCol="0">
            <a:spAutoFit/>
          </a:bodyPr>
          <a:lstStyle/>
          <a:p>
            <a:r>
              <a:rPr lang="en-US" sz="1400" dirty="0"/>
              <a:t>*note, although named non-DKA protocol, it is a misnomer and still applies to patients with DKA</a:t>
            </a:r>
          </a:p>
        </p:txBody>
      </p:sp>
    </p:spTree>
    <p:extLst>
      <p:ext uri="{BB962C8B-B14F-4D97-AF65-F5344CB8AC3E}">
        <p14:creationId xmlns:p14="http://schemas.microsoft.com/office/powerpoint/2010/main" val="3290397818"/>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2257-47F7-EF3D-53B3-51A197F73582}"/>
              </a:ext>
            </a:extLst>
          </p:cNvPr>
          <p:cNvSpPr>
            <a:spLocks noGrp="1"/>
          </p:cNvSpPr>
          <p:nvPr>
            <p:ph type="title"/>
          </p:nvPr>
        </p:nvSpPr>
        <p:spPr/>
        <p:txBody>
          <a:bodyPr/>
          <a:lstStyle/>
          <a:p>
            <a:r>
              <a:rPr lang="en-US" dirty="0" err="1"/>
              <a:t>Dka</a:t>
            </a:r>
            <a:r>
              <a:rPr lang="en-US" dirty="0"/>
              <a:t> protocol: insulin </a:t>
            </a:r>
            <a:r>
              <a:rPr lang="en-US" dirty="0" err="1"/>
              <a:t>gtt</a:t>
            </a:r>
            <a:endParaRPr lang="en-US" dirty="0"/>
          </a:p>
        </p:txBody>
      </p:sp>
      <p:pic>
        <p:nvPicPr>
          <p:cNvPr id="4" name="Content Placeholder 3">
            <a:extLst>
              <a:ext uri="{FF2B5EF4-FFF2-40B4-BE49-F238E27FC236}">
                <a16:creationId xmlns:a16="http://schemas.microsoft.com/office/drawing/2014/main" id="{48A20480-1725-6CE5-7B24-54B4A127D97C}"/>
              </a:ext>
            </a:extLst>
          </p:cNvPr>
          <p:cNvPicPr>
            <a:picLocks noGrp="1" noChangeAspect="1"/>
          </p:cNvPicPr>
          <p:nvPr>
            <p:ph idx="1"/>
          </p:nvPr>
        </p:nvPicPr>
        <p:blipFill>
          <a:blip r:embed="rId2"/>
          <a:srcRect r="21883"/>
          <a:stretch/>
        </p:blipFill>
        <p:spPr>
          <a:xfrm>
            <a:off x="750094" y="2181495"/>
            <a:ext cx="10691812" cy="1247505"/>
          </a:xfrm>
          <a:prstGeom prst="rect">
            <a:avLst/>
          </a:prstGeom>
        </p:spPr>
      </p:pic>
      <p:sp>
        <p:nvSpPr>
          <p:cNvPr id="6" name="TextBox 5">
            <a:extLst>
              <a:ext uri="{FF2B5EF4-FFF2-40B4-BE49-F238E27FC236}">
                <a16:creationId xmlns:a16="http://schemas.microsoft.com/office/drawing/2014/main" id="{8F3882D8-245E-8FED-BEC5-918C34EC9FB7}"/>
              </a:ext>
            </a:extLst>
          </p:cNvPr>
          <p:cNvSpPr txBox="1"/>
          <p:nvPr/>
        </p:nvSpPr>
        <p:spPr>
          <a:xfrm>
            <a:off x="750094" y="3578303"/>
            <a:ext cx="10641806" cy="1477328"/>
          </a:xfrm>
          <a:prstGeom prst="rect">
            <a:avLst/>
          </a:prstGeom>
          <a:noFill/>
        </p:spPr>
        <p:txBody>
          <a:bodyPr wrap="square" rtlCol="0">
            <a:spAutoFit/>
          </a:bodyPr>
          <a:lstStyle/>
          <a:p>
            <a:pPr marL="285750" indent="-285750">
              <a:buFont typeface="Arial" panose="020B0604020202020204" pitchFamily="34" charset="0"/>
              <a:buChar char="•"/>
            </a:pPr>
            <a:r>
              <a:rPr lang="en-US" dirty="0">
                <a:effectLst/>
              </a:rPr>
              <a:t>Initial insulin infusion rate should be entered as 0.1 units/kilogram/hour, rounded to the nearest whole number. </a:t>
            </a:r>
            <a:r>
              <a:rPr lang="en-US" dirty="0"/>
              <a:t>Ask nursing to weigh patient in ER!</a:t>
            </a:r>
            <a:endParaRPr lang="en-US" dirty="0">
              <a:effectLst/>
            </a:endParaRPr>
          </a:p>
          <a:p>
            <a:pPr marL="285750" indent="-285750">
              <a:buFont typeface="Arial" panose="020B0604020202020204" pitchFamily="34" charset="0"/>
              <a:buChar char="•"/>
            </a:pPr>
            <a:r>
              <a:rPr lang="en-US" dirty="0">
                <a:effectLst/>
              </a:rPr>
              <a:t>Promptly respond to page from RN to change infusion to 0.05 units of the pt’s weight in kg (rounded to the nearest whole number) once BG drops below 250. Infusion will be run as units/</a:t>
            </a:r>
            <a:r>
              <a:rPr lang="en-US" dirty="0" err="1">
                <a:effectLst/>
              </a:rPr>
              <a:t>hr</a:t>
            </a:r>
            <a:r>
              <a:rPr lang="en-US" dirty="0">
                <a:effectLst/>
              </a:rPr>
              <a:t> and should be approximately half the starting dose </a:t>
            </a:r>
          </a:p>
        </p:txBody>
      </p:sp>
    </p:spTree>
    <p:extLst>
      <p:ext uri="{BB962C8B-B14F-4D97-AF65-F5344CB8AC3E}">
        <p14:creationId xmlns:p14="http://schemas.microsoft.com/office/powerpoint/2010/main" val="70093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0204-5EEB-6978-786D-B25D4BA2B8D3}"/>
              </a:ext>
            </a:extLst>
          </p:cNvPr>
          <p:cNvSpPr>
            <a:spLocks noGrp="1"/>
          </p:cNvSpPr>
          <p:nvPr>
            <p:ph type="title"/>
          </p:nvPr>
        </p:nvSpPr>
        <p:spPr/>
        <p:txBody>
          <a:bodyPr/>
          <a:lstStyle/>
          <a:p>
            <a:r>
              <a:rPr lang="en-US" dirty="0"/>
              <a:t>DKA Protocol: Fluids</a:t>
            </a:r>
          </a:p>
        </p:txBody>
      </p:sp>
      <p:pic>
        <p:nvPicPr>
          <p:cNvPr id="4" name="Picture 3" descr="A screenshot of a computer&#10;&#10;AI-generated content may be incorrect.">
            <a:extLst>
              <a:ext uri="{FF2B5EF4-FFF2-40B4-BE49-F238E27FC236}">
                <a16:creationId xmlns:a16="http://schemas.microsoft.com/office/drawing/2014/main" id="{B8B69C55-6042-C98E-B64B-A1044AA64467}"/>
              </a:ext>
            </a:extLst>
          </p:cNvPr>
          <p:cNvPicPr>
            <a:picLocks noChangeAspect="1"/>
          </p:cNvPicPr>
          <p:nvPr/>
        </p:nvPicPr>
        <p:blipFill>
          <a:blip r:embed="rId3"/>
          <a:stretch>
            <a:fillRect/>
          </a:stretch>
        </p:blipFill>
        <p:spPr>
          <a:xfrm>
            <a:off x="1099095" y="1728788"/>
            <a:ext cx="9791243" cy="3843061"/>
          </a:xfrm>
          <a:prstGeom prst="rect">
            <a:avLst/>
          </a:prstGeom>
          <a:ln>
            <a:noFill/>
          </a:ln>
        </p:spPr>
      </p:pic>
      <p:sp>
        <p:nvSpPr>
          <p:cNvPr id="5" name="Right Arrow 4">
            <a:extLst>
              <a:ext uri="{FF2B5EF4-FFF2-40B4-BE49-F238E27FC236}">
                <a16:creationId xmlns:a16="http://schemas.microsoft.com/office/drawing/2014/main" id="{5D782856-09D5-BC0C-4126-36E44E26D6F1}"/>
              </a:ext>
            </a:extLst>
          </p:cNvPr>
          <p:cNvSpPr/>
          <p:nvPr/>
        </p:nvSpPr>
        <p:spPr>
          <a:xfrm>
            <a:off x="1301662" y="1949429"/>
            <a:ext cx="688974" cy="15713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37D1C99E-E391-EDD1-5C5B-20345414B496}"/>
              </a:ext>
            </a:extLst>
          </p:cNvPr>
          <p:cNvSpPr/>
          <p:nvPr/>
        </p:nvSpPr>
        <p:spPr>
          <a:xfrm>
            <a:off x="1301662" y="3631158"/>
            <a:ext cx="688974" cy="15713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F260A0CA-E1D3-0C3F-6230-70422CF0F9BE}"/>
              </a:ext>
            </a:extLst>
          </p:cNvPr>
          <p:cNvSpPr/>
          <p:nvPr/>
        </p:nvSpPr>
        <p:spPr>
          <a:xfrm>
            <a:off x="1301662" y="4636009"/>
            <a:ext cx="688974" cy="15713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FE5E67-0B50-F3A5-B0AC-A1D4910EEE4E}"/>
              </a:ext>
            </a:extLst>
          </p:cNvPr>
          <p:cNvSpPr txBox="1"/>
          <p:nvPr/>
        </p:nvSpPr>
        <p:spPr>
          <a:xfrm>
            <a:off x="899864" y="5669223"/>
            <a:ext cx="10189703" cy="369332"/>
          </a:xfrm>
          <a:prstGeom prst="rect">
            <a:avLst/>
          </a:prstGeom>
          <a:noFill/>
        </p:spPr>
        <p:txBody>
          <a:bodyPr wrap="square" rtlCol="0">
            <a:spAutoFit/>
          </a:bodyPr>
          <a:lstStyle/>
          <a:p>
            <a:r>
              <a:rPr lang="en-US" dirty="0"/>
              <a:t>      </a:t>
            </a:r>
            <a:r>
              <a:rPr lang="en-US" sz="1400" dirty="0"/>
              <a:t>MAKE SURE YOU CHOOSE A FLUID TYPE FOR EVERY BLOOD GLUCOSE RANGE (SEE ARROWS ABOVE)</a:t>
            </a:r>
          </a:p>
        </p:txBody>
      </p:sp>
      <p:sp>
        <p:nvSpPr>
          <p:cNvPr id="9" name="Right Arrow 8">
            <a:extLst>
              <a:ext uri="{FF2B5EF4-FFF2-40B4-BE49-F238E27FC236}">
                <a16:creationId xmlns:a16="http://schemas.microsoft.com/office/drawing/2014/main" id="{00205B8D-C55A-7F5D-089E-5BF75AACEDD0}"/>
              </a:ext>
            </a:extLst>
          </p:cNvPr>
          <p:cNvSpPr/>
          <p:nvPr/>
        </p:nvSpPr>
        <p:spPr>
          <a:xfrm>
            <a:off x="585883" y="5792490"/>
            <a:ext cx="627962" cy="14321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562FE-AB6B-2AA8-3CC3-2E6C1A0A6D08}"/>
              </a:ext>
            </a:extLst>
          </p:cNvPr>
          <p:cNvSpPr txBox="1"/>
          <p:nvPr/>
        </p:nvSpPr>
        <p:spPr>
          <a:xfrm>
            <a:off x="802888" y="6184124"/>
            <a:ext cx="2957476" cy="369332"/>
          </a:xfrm>
          <a:prstGeom prst="rect">
            <a:avLst/>
          </a:prstGeom>
          <a:noFill/>
        </p:spPr>
        <p:txBody>
          <a:bodyPr wrap="none" rtlCol="0">
            <a:spAutoFit/>
          </a:bodyPr>
          <a:lstStyle/>
          <a:p>
            <a:r>
              <a:rPr lang="en-US" dirty="0"/>
              <a:t>**Do not adjust fluid rates!!!</a:t>
            </a:r>
          </a:p>
        </p:txBody>
      </p:sp>
    </p:spTree>
    <p:extLst>
      <p:ext uri="{BB962C8B-B14F-4D97-AF65-F5344CB8AC3E}">
        <p14:creationId xmlns:p14="http://schemas.microsoft.com/office/powerpoint/2010/main" val="234801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7FFD-3405-4B84-5EE0-05C1ADF6C75E}"/>
              </a:ext>
            </a:extLst>
          </p:cNvPr>
          <p:cNvSpPr>
            <a:spLocks noGrp="1"/>
          </p:cNvSpPr>
          <p:nvPr>
            <p:ph type="title"/>
          </p:nvPr>
        </p:nvSpPr>
        <p:spPr/>
        <p:txBody>
          <a:bodyPr/>
          <a:lstStyle/>
          <a:p>
            <a:r>
              <a:rPr lang="en-US" dirty="0"/>
              <a:t>Special note regarding IV fluids</a:t>
            </a:r>
          </a:p>
        </p:txBody>
      </p:sp>
      <p:sp>
        <p:nvSpPr>
          <p:cNvPr id="3" name="Content Placeholder 2">
            <a:extLst>
              <a:ext uri="{FF2B5EF4-FFF2-40B4-BE49-F238E27FC236}">
                <a16:creationId xmlns:a16="http://schemas.microsoft.com/office/drawing/2014/main" id="{FD9B7746-2246-CB06-2D9B-35A172FD20B5}"/>
              </a:ext>
            </a:extLst>
          </p:cNvPr>
          <p:cNvSpPr>
            <a:spLocks noGrp="1"/>
          </p:cNvSpPr>
          <p:nvPr>
            <p:ph idx="1"/>
          </p:nvPr>
        </p:nvSpPr>
        <p:spPr>
          <a:xfrm>
            <a:off x="700635" y="1828800"/>
            <a:ext cx="10691265" cy="4133088"/>
          </a:xfrm>
        </p:spPr>
        <p:txBody>
          <a:bodyPr/>
          <a:lstStyle/>
          <a:p>
            <a:r>
              <a:rPr lang="en-US" dirty="0"/>
              <a:t>Certain fluids require pharmacy to compound hence may experience a delay in delivery to bedside</a:t>
            </a:r>
          </a:p>
          <a:p>
            <a:r>
              <a:rPr lang="en-US" dirty="0"/>
              <a:t>If there is a delay in obtaining compounded fluid from pharmacy, nursing will page you to place a D10 IV fluid order to run until the compounded fluids are ready</a:t>
            </a:r>
          </a:p>
          <a:p>
            <a:r>
              <a:rPr lang="en-US" dirty="0"/>
              <a:t>The following fluids are pre-mixed and ready for use:</a:t>
            </a:r>
          </a:p>
          <a:p>
            <a:endParaRPr lang="en-US" dirty="0"/>
          </a:p>
        </p:txBody>
      </p:sp>
      <p:pic>
        <p:nvPicPr>
          <p:cNvPr id="5" name="Picture 4">
            <a:extLst>
              <a:ext uri="{FF2B5EF4-FFF2-40B4-BE49-F238E27FC236}">
                <a16:creationId xmlns:a16="http://schemas.microsoft.com/office/drawing/2014/main" id="{19C1C15A-CBA9-580D-EAF7-FA9EF5AF27CC}"/>
              </a:ext>
            </a:extLst>
          </p:cNvPr>
          <p:cNvPicPr>
            <a:picLocks noChangeAspect="1"/>
          </p:cNvPicPr>
          <p:nvPr/>
        </p:nvPicPr>
        <p:blipFill>
          <a:blip r:embed="rId3"/>
          <a:stretch>
            <a:fillRect/>
          </a:stretch>
        </p:blipFill>
        <p:spPr>
          <a:xfrm>
            <a:off x="3376412" y="3747030"/>
            <a:ext cx="5339710" cy="2383260"/>
          </a:xfrm>
          <a:prstGeom prst="rect">
            <a:avLst/>
          </a:prstGeom>
        </p:spPr>
      </p:pic>
    </p:spTree>
    <p:extLst>
      <p:ext uri="{BB962C8B-B14F-4D97-AF65-F5344CB8AC3E}">
        <p14:creationId xmlns:p14="http://schemas.microsoft.com/office/powerpoint/2010/main" val="3361917004"/>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1F21-E5B9-B5BC-9418-90416FBD1591}"/>
              </a:ext>
            </a:extLst>
          </p:cNvPr>
          <p:cNvSpPr>
            <a:spLocks noGrp="1"/>
          </p:cNvSpPr>
          <p:nvPr>
            <p:ph type="title"/>
          </p:nvPr>
        </p:nvSpPr>
        <p:spPr/>
        <p:txBody>
          <a:bodyPr/>
          <a:lstStyle/>
          <a:p>
            <a:r>
              <a:rPr lang="en-US" dirty="0"/>
              <a:t>DKA protocol: hypoglycemia</a:t>
            </a:r>
          </a:p>
        </p:txBody>
      </p:sp>
      <p:pic>
        <p:nvPicPr>
          <p:cNvPr id="4" name="Content Placeholder 4">
            <a:extLst>
              <a:ext uri="{FF2B5EF4-FFF2-40B4-BE49-F238E27FC236}">
                <a16:creationId xmlns:a16="http://schemas.microsoft.com/office/drawing/2014/main" id="{615F4914-F207-1AE3-93E1-DEB1DD4D09F5}"/>
              </a:ext>
            </a:extLst>
          </p:cNvPr>
          <p:cNvPicPr>
            <a:picLocks noGrp="1" noChangeAspect="1"/>
          </p:cNvPicPr>
          <p:nvPr>
            <p:ph idx="1"/>
          </p:nvPr>
        </p:nvPicPr>
        <p:blipFill>
          <a:blip r:embed="rId2"/>
          <a:srcRect r="25858"/>
          <a:stretch/>
        </p:blipFill>
        <p:spPr>
          <a:xfrm>
            <a:off x="700635" y="1926842"/>
            <a:ext cx="10691812" cy="1502158"/>
          </a:xfrm>
          <a:prstGeom prst="rect">
            <a:avLst/>
          </a:prstGeom>
        </p:spPr>
      </p:pic>
      <p:sp>
        <p:nvSpPr>
          <p:cNvPr id="5" name="TextBox 4">
            <a:extLst>
              <a:ext uri="{FF2B5EF4-FFF2-40B4-BE49-F238E27FC236}">
                <a16:creationId xmlns:a16="http://schemas.microsoft.com/office/drawing/2014/main" id="{F4AFBC68-7FF3-DB13-CF49-0C04FF412133}"/>
              </a:ext>
            </a:extLst>
          </p:cNvPr>
          <p:cNvSpPr txBox="1"/>
          <p:nvPr/>
        </p:nvSpPr>
        <p:spPr>
          <a:xfrm>
            <a:off x="700635" y="3529013"/>
            <a:ext cx="3651962" cy="369332"/>
          </a:xfrm>
          <a:prstGeom prst="rect">
            <a:avLst/>
          </a:prstGeom>
          <a:noFill/>
        </p:spPr>
        <p:txBody>
          <a:bodyPr wrap="none" rtlCol="0">
            <a:spAutoFit/>
          </a:bodyPr>
          <a:lstStyle/>
          <a:p>
            <a:pPr marL="285750" indent="-285750">
              <a:buFont typeface="Arial" panose="020B0604020202020204" pitchFamily="34" charset="0"/>
              <a:buChar char="•"/>
            </a:pPr>
            <a:r>
              <a:rPr lang="en-US" dirty="0"/>
              <a:t>Ensure all orders are checked off</a:t>
            </a:r>
          </a:p>
        </p:txBody>
      </p:sp>
    </p:spTree>
    <p:extLst>
      <p:ext uri="{BB962C8B-B14F-4D97-AF65-F5344CB8AC3E}">
        <p14:creationId xmlns:p14="http://schemas.microsoft.com/office/powerpoint/2010/main" val="404062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95FD-AED2-8EFF-3FD6-67D87A5AE3EF}"/>
              </a:ext>
            </a:extLst>
          </p:cNvPr>
          <p:cNvSpPr>
            <a:spLocks noGrp="1"/>
          </p:cNvSpPr>
          <p:nvPr>
            <p:ph type="title"/>
          </p:nvPr>
        </p:nvSpPr>
        <p:spPr/>
        <p:txBody>
          <a:bodyPr/>
          <a:lstStyle/>
          <a:p>
            <a:r>
              <a:rPr lang="en-US" dirty="0"/>
              <a:t>DKA protocol: electrolytes</a:t>
            </a:r>
          </a:p>
        </p:txBody>
      </p:sp>
      <p:sp>
        <p:nvSpPr>
          <p:cNvPr id="3" name="Content Placeholder 2">
            <a:extLst>
              <a:ext uri="{FF2B5EF4-FFF2-40B4-BE49-F238E27FC236}">
                <a16:creationId xmlns:a16="http://schemas.microsoft.com/office/drawing/2014/main" id="{8C340C37-30D4-FE71-6CF6-2D90BEDDF1FF}"/>
              </a:ext>
            </a:extLst>
          </p:cNvPr>
          <p:cNvSpPr>
            <a:spLocks noGrp="1"/>
          </p:cNvSpPr>
          <p:nvPr>
            <p:ph idx="1"/>
          </p:nvPr>
        </p:nvSpPr>
        <p:spPr>
          <a:xfrm>
            <a:off x="544518" y="1756584"/>
            <a:ext cx="3942803" cy="3739896"/>
          </a:xfrm>
        </p:spPr>
        <p:txBody>
          <a:bodyPr>
            <a:normAutofit lnSpcReduction="10000"/>
          </a:bodyPr>
          <a:lstStyle/>
          <a:p>
            <a:r>
              <a:rPr lang="en-US" dirty="0"/>
              <a:t>Please choose oral potassium repletion if not contraindicated</a:t>
            </a:r>
          </a:p>
          <a:p>
            <a:pPr lvl="1"/>
            <a:r>
              <a:rPr lang="en-US" dirty="0"/>
              <a:t>Max IV potassium infusion rate through </a:t>
            </a:r>
            <a:r>
              <a:rPr lang="en-US" dirty="0" err="1"/>
              <a:t>pIV</a:t>
            </a:r>
            <a:r>
              <a:rPr lang="en-US" dirty="0"/>
              <a:t> = 10meq/</a:t>
            </a:r>
            <a:r>
              <a:rPr lang="en-US" dirty="0" err="1"/>
              <a:t>hr</a:t>
            </a:r>
            <a:r>
              <a:rPr lang="en-US" dirty="0"/>
              <a:t> </a:t>
            </a:r>
          </a:p>
          <a:p>
            <a:pPr lvl="1"/>
            <a:r>
              <a:rPr lang="en-US" dirty="0"/>
              <a:t>Max IV potassium infusion rate through central line = 20meq/</a:t>
            </a:r>
            <a:r>
              <a:rPr lang="en-US" dirty="0" err="1"/>
              <a:t>hr</a:t>
            </a:r>
            <a:endParaRPr lang="en-US" dirty="0"/>
          </a:p>
          <a:p>
            <a:pPr lvl="1"/>
            <a:r>
              <a:rPr lang="en-US" dirty="0"/>
              <a:t>Max oral potassium repletion: 40meq per dose</a:t>
            </a:r>
          </a:p>
          <a:p>
            <a:pPr lvl="1"/>
            <a:r>
              <a:rPr lang="en-US" dirty="0"/>
              <a:t>IV potassium repletion may not correct hypokalemia quickly enough </a:t>
            </a:r>
          </a:p>
        </p:txBody>
      </p:sp>
      <p:pic>
        <p:nvPicPr>
          <p:cNvPr id="1026" name="Picture 2" descr="Image">
            <a:extLst>
              <a:ext uri="{FF2B5EF4-FFF2-40B4-BE49-F238E27FC236}">
                <a16:creationId xmlns:a16="http://schemas.microsoft.com/office/drawing/2014/main" id="{C0F2EFB5-99DC-4EE7-2FF2-C9F76C192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433" y="1756584"/>
            <a:ext cx="7199209" cy="31440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41897F-6D19-761B-36B1-342800C83A37}"/>
              </a:ext>
            </a:extLst>
          </p:cNvPr>
          <p:cNvSpPr txBox="1"/>
          <p:nvPr/>
        </p:nvSpPr>
        <p:spPr>
          <a:xfrm>
            <a:off x="4566433" y="5127148"/>
            <a:ext cx="7194149" cy="369332"/>
          </a:xfrm>
          <a:prstGeom prst="rect">
            <a:avLst/>
          </a:prstGeom>
          <a:noFill/>
        </p:spPr>
        <p:txBody>
          <a:bodyPr wrap="none" rtlCol="0">
            <a:spAutoFit/>
          </a:bodyPr>
          <a:lstStyle/>
          <a:p>
            <a:r>
              <a:rPr lang="en-US" b="0" i="0" u="none" strike="noStrike" dirty="0">
                <a:solidFill>
                  <a:srgbClr val="000000"/>
                </a:solidFill>
                <a:effectLst/>
                <a:latin typeface="Calibri" panose="020F0502020204030204" pitchFamily="34" charset="0"/>
              </a:rPr>
              <a:t>Make sure to  choose 2 </a:t>
            </a:r>
            <a:r>
              <a:rPr lang="en-US" b="0" i="0" u="none" strike="noStrike" dirty="0" err="1">
                <a:solidFill>
                  <a:srgbClr val="000000"/>
                </a:solidFill>
                <a:effectLst/>
                <a:latin typeface="Calibri" panose="020F0502020204030204" pitchFamily="34" charset="0"/>
              </a:rPr>
              <a:t>KCl</a:t>
            </a:r>
            <a:r>
              <a:rPr lang="en-US" b="0" i="0" u="none" strike="noStrike" dirty="0">
                <a:solidFill>
                  <a:srgbClr val="000000"/>
                </a:solidFill>
                <a:effectLst/>
                <a:latin typeface="Calibri" panose="020F0502020204030204" pitchFamily="34" charset="0"/>
              </a:rPr>
              <a:t> PRN, 2 magnesium PRN , and  1 phosphate PRN </a:t>
            </a:r>
            <a:endParaRPr lang="en-US" dirty="0"/>
          </a:p>
        </p:txBody>
      </p:sp>
      <p:sp>
        <p:nvSpPr>
          <p:cNvPr id="5" name="Rectangle 4">
            <a:extLst>
              <a:ext uri="{FF2B5EF4-FFF2-40B4-BE49-F238E27FC236}">
                <a16:creationId xmlns:a16="http://schemas.microsoft.com/office/drawing/2014/main" id="{4449C9F7-BA90-C144-50B5-BE90FAA7A0C0}"/>
              </a:ext>
            </a:extLst>
          </p:cNvPr>
          <p:cNvSpPr/>
          <p:nvPr/>
        </p:nvSpPr>
        <p:spPr>
          <a:xfrm>
            <a:off x="4850780" y="2040673"/>
            <a:ext cx="434898" cy="312234"/>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Rectangle 6">
            <a:extLst>
              <a:ext uri="{FF2B5EF4-FFF2-40B4-BE49-F238E27FC236}">
                <a16:creationId xmlns:a16="http://schemas.microsoft.com/office/drawing/2014/main" id="{81368C42-5035-9438-C988-3F55F08BF1E2}"/>
              </a:ext>
            </a:extLst>
          </p:cNvPr>
          <p:cNvSpPr/>
          <p:nvPr/>
        </p:nvSpPr>
        <p:spPr>
          <a:xfrm>
            <a:off x="4850780" y="2751942"/>
            <a:ext cx="434898" cy="312234"/>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Rectangle 7">
            <a:extLst>
              <a:ext uri="{FF2B5EF4-FFF2-40B4-BE49-F238E27FC236}">
                <a16:creationId xmlns:a16="http://schemas.microsoft.com/office/drawing/2014/main" id="{DCD1FEBF-150A-1304-6B95-DA0F0620899E}"/>
              </a:ext>
            </a:extLst>
          </p:cNvPr>
          <p:cNvSpPr/>
          <p:nvPr/>
        </p:nvSpPr>
        <p:spPr>
          <a:xfrm>
            <a:off x="4850780" y="3429000"/>
            <a:ext cx="434898" cy="217449"/>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Rectangle 8">
            <a:extLst>
              <a:ext uri="{FF2B5EF4-FFF2-40B4-BE49-F238E27FC236}">
                <a16:creationId xmlns:a16="http://schemas.microsoft.com/office/drawing/2014/main" id="{3058725B-1061-9EA1-061B-70829171179B}"/>
              </a:ext>
            </a:extLst>
          </p:cNvPr>
          <p:cNvSpPr/>
          <p:nvPr/>
        </p:nvSpPr>
        <p:spPr>
          <a:xfrm>
            <a:off x="4850780" y="3807935"/>
            <a:ext cx="434898" cy="217449"/>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Rectangle 9">
            <a:extLst>
              <a:ext uri="{FF2B5EF4-FFF2-40B4-BE49-F238E27FC236}">
                <a16:creationId xmlns:a16="http://schemas.microsoft.com/office/drawing/2014/main" id="{55DB35E4-F3EC-0CBA-85FB-76DD216478D1}"/>
              </a:ext>
            </a:extLst>
          </p:cNvPr>
          <p:cNvSpPr/>
          <p:nvPr/>
        </p:nvSpPr>
        <p:spPr>
          <a:xfrm>
            <a:off x="4850780" y="4332516"/>
            <a:ext cx="434898" cy="312234"/>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505598631"/>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265</TotalTime>
  <Words>767</Words>
  <Application>Microsoft Macintosh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Calisto MT</vt:lpstr>
      <vt:lpstr>Univers Condensed</vt:lpstr>
      <vt:lpstr>ChronicleVTI</vt:lpstr>
      <vt:lpstr>Ordering DKA Protocol</vt:lpstr>
      <vt:lpstr>Objectives</vt:lpstr>
      <vt:lpstr>Background</vt:lpstr>
      <vt:lpstr>Ordering DKA vs. Non-dka Protocol</vt:lpstr>
      <vt:lpstr>Dka protocol: insulin gtt</vt:lpstr>
      <vt:lpstr>DKA Protocol: Fluids</vt:lpstr>
      <vt:lpstr>Special note regarding IV fluids</vt:lpstr>
      <vt:lpstr>DKA protocol: hypoglycemia</vt:lpstr>
      <vt:lpstr>DKA protocol: electrolytes</vt:lpstr>
      <vt:lpstr>Dka protocol: labs</vt:lpstr>
      <vt:lpstr>RN Protocol Reference</vt:lpstr>
      <vt:lpstr>Non-dKA insulin MD vs. RN driven protocol </vt:lpstr>
      <vt:lpstr>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Perez, Kevin</dc:creator>
  <cp:lastModifiedBy>Perez, Kevin</cp:lastModifiedBy>
  <cp:revision>4</cp:revision>
  <dcterms:created xsi:type="dcterms:W3CDTF">2026-04-22T00:42:56Z</dcterms:created>
  <dcterms:modified xsi:type="dcterms:W3CDTF">2026-05-25T01:55:40Z</dcterms:modified>
</cp:coreProperties>
</file>