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2"/>
  </p:handoutMasterIdLst>
  <p:sldIdLst>
    <p:sldId id="293" r:id="rId5"/>
    <p:sldId id="287" r:id="rId6"/>
    <p:sldId id="288" r:id="rId7"/>
    <p:sldId id="290" r:id="rId8"/>
    <p:sldId id="292" r:id="rId9"/>
    <p:sldId id="285" r:id="rId10"/>
    <p:sldId id="291" r:id="rId11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1"/>
    <a:srgbClr val="EBF3F9"/>
    <a:srgbClr val="E9FFF4"/>
    <a:srgbClr val="FBFFFD"/>
    <a:srgbClr val="DEEBF6"/>
    <a:srgbClr val="B9FFD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545B-A75A-4B7E-8156-13F75C803EF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518F-8BBC-4C38-B815-A2F01D75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7525-922E-4C3F-8D1B-AE5895E9ED4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health.lacounty.gov/acd/docs/HomeisolationenCoV.pdf" TargetMode="External"/><Relationship Id="rId2" Type="http://schemas.openxmlformats.org/officeDocument/2006/relationships/hyperlink" Target="https://lacounty.sharepoint.com/sites/DHS-COVID19/ExpectedPractices/Phone%20Disclosure%20of%20+COVID19%20Test.pdf?CT=1592272563210&amp;OR=OWA-NT&amp;CID=c45b080b-a2e3-ff02-fc04-3fabc530c89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ublichealth.lacounty.gov/acd/docs/COVHomeQuarantin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lab/guidelines-clinical-specimen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34A55-A0BD-46A5-AFA6-75D70C9D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5" t="15341" r="13796" b="6104"/>
          <a:stretch/>
        </p:blipFill>
        <p:spPr>
          <a:xfrm>
            <a:off x="197879" y="705394"/>
            <a:ext cx="7574521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9D40DEB-11B2-0944-843A-FE9914AB617B}"/>
              </a:ext>
            </a:extLst>
          </p:cNvPr>
          <p:cNvSpPr txBox="1"/>
          <p:nvPr/>
        </p:nvSpPr>
        <p:spPr>
          <a:xfrm>
            <a:off x="2408064" y="107177"/>
            <a:ext cx="24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12/8/2020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088" y="1702514"/>
            <a:ext cx="6565908" cy="325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/>
              <a:t>(1) From any outpatient/phone FIN, go to “Orders” and search for “COVID”</a:t>
            </a:r>
          </a:p>
          <a:p>
            <a:r>
              <a:rPr lang="en-US" sz="1400" dirty="0"/>
              <a:t>(2) Select “AMB Pre-surgical/Procedure COVID-19 Screening”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(3) If specimen will be </a:t>
            </a:r>
            <a:r>
              <a:rPr lang="en-US" sz="1400" b="1" dirty="0"/>
              <a:t>collected in COVID drive-thru</a:t>
            </a:r>
            <a:r>
              <a:rPr lang="en-US" sz="1400" dirty="0"/>
              <a:t>, select “Anterior nares”</a:t>
            </a:r>
          </a:p>
          <a:p>
            <a:r>
              <a:rPr lang="en-US" sz="1400" dirty="0"/>
              <a:t>(4) If specimen will be </a:t>
            </a:r>
            <a:r>
              <a:rPr lang="en-US" sz="1400" b="1" dirty="0"/>
              <a:t>collected IN CLINIC</a:t>
            </a:r>
            <a:r>
              <a:rPr lang="en-US" sz="1400" dirty="0"/>
              <a:t>, select “Nasopharyngeal”</a:t>
            </a:r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4B195-A208-4FC2-8286-EF4546DFAAD1}"/>
              </a:ext>
            </a:extLst>
          </p:cNvPr>
          <p:cNvGrpSpPr/>
          <p:nvPr/>
        </p:nvGrpSpPr>
        <p:grpSpPr>
          <a:xfrm>
            <a:off x="1031842" y="2371821"/>
            <a:ext cx="5626174" cy="753961"/>
            <a:chOff x="996695" y="1954409"/>
            <a:chExt cx="5626174" cy="7539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5CC10C-DCEC-4CD1-8B29-8BFE54850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3" t="26695" r="46555" b="68000"/>
            <a:stretch/>
          </p:blipFill>
          <p:spPr>
            <a:xfrm>
              <a:off x="1009757" y="1954409"/>
              <a:ext cx="4880101" cy="7539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96695" y="2224317"/>
              <a:ext cx="5626174" cy="2561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172" y="1178627"/>
            <a:ext cx="69249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ORDER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172" y="1549209"/>
            <a:ext cx="6911937" cy="3176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722" r="7250" b="-2"/>
          <a:stretch/>
        </p:blipFill>
        <p:spPr>
          <a:xfrm>
            <a:off x="903192" y="3909484"/>
            <a:ext cx="6175214" cy="562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C3145-1087-4191-A861-7E4679357956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943F44-082C-46D5-AA07-AB63DD52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00312"/>
              </p:ext>
            </p:extLst>
          </p:nvPr>
        </p:nvGraphicFramePr>
        <p:xfrm>
          <a:off x="456729" y="5055441"/>
          <a:ext cx="6884598" cy="184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53">
                  <a:extLst>
                    <a:ext uri="{9D8B030D-6E8A-4147-A177-3AD203B41FA5}">
                      <a16:colId xmlns:a16="http://schemas.microsoft.com/office/drawing/2014/main" val="567419649"/>
                    </a:ext>
                  </a:extLst>
                </a:gridCol>
                <a:gridCol w="857888">
                  <a:extLst>
                    <a:ext uri="{9D8B030D-6E8A-4147-A177-3AD203B41FA5}">
                      <a16:colId xmlns:a16="http://schemas.microsoft.com/office/drawing/2014/main" val="2655228379"/>
                    </a:ext>
                  </a:extLst>
                </a:gridCol>
                <a:gridCol w="926926">
                  <a:extLst>
                    <a:ext uri="{9D8B030D-6E8A-4147-A177-3AD203B41FA5}">
                      <a16:colId xmlns:a16="http://schemas.microsoft.com/office/drawing/2014/main" val="27504278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26167417"/>
                    </a:ext>
                  </a:extLst>
                </a:gridCol>
                <a:gridCol w="776613">
                  <a:extLst>
                    <a:ext uri="{9D8B030D-6E8A-4147-A177-3AD203B41FA5}">
                      <a16:colId xmlns:a16="http://schemas.microsoft.com/office/drawing/2014/main" val="3508568782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2020213614"/>
                    </a:ext>
                  </a:extLst>
                </a:gridCol>
                <a:gridCol w="1038136">
                  <a:extLst>
                    <a:ext uri="{9D8B030D-6E8A-4147-A177-3AD203B41FA5}">
                      <a16:colId xmlns:a16="http://schemas.microsoft.com/office/drawing/2014/main" val="3457282028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HOW TO CHOOSE A TESTING DATE </a:t>
                      </a:r>
                      <a:endParaRPr lang="en-US" sz="160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7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If the COVID swab is collected on…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Monday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Tuesday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Wednesday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Thursday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Friday before 11:00am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Friday after 11:00am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1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The result will be available…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Tuesday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Wednesday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Thursday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Monday evening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37213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Specimen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 be in lab by 11:30am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Monday–Friday to ensure same day result</a:t>
                      </a:r>
                    </a:p>
                    <a:p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Specimens received after 11:30am will be run the next day, and results should be ready between 2:30–5:00pm</a:t>
                      </a:r>
                    </a:p>
                    <a:p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 samples after the cut-off time will be run on Monday.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896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2B40EFE-0BF0-45C2-83D0-27EF07C79785}"/>
              </a:ext>
            </a:extLst>
          </p:cNvPr>
          <p:cNvSpPr txBox="1"/>
          <p:nvPr/>
        </p:nvSpPr>
        <p:spPr>
          <a:xfrm>
            <a:off x="879128" y="610634"/>
            <a:ext cx="5931602" cy="369332"/>
          </a:xfrm>
          <a:prstGeom prst="rect">
            <a:avLst/>
          </a:prstGeom>
          <a:solidFill>
            <a:srgbClr val="E5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/>
              </a:rPr>
              <a:t>PREOP/SCREENING</a:t>
            </a:r>
            <a:r>
              <a:rPr lang="en-US" u="sng" dirty="0">
                <a:latin typeface="Calibri"/>
              </a:rPr>
              <a:t> COVID TEST, NON-URGENT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B8558A-60FC-4E2D-8495-7F12F8989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06023"/>
              </p:ext>
            </p:extLst>
          </p:nvPr>
        </p:nvGraphicFramePr>
        <p:xfrm>
          <a:off x="431075" y="7196315"/>
          <a:ext cx="6928096" cy="148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8096">
                  <a:extLst>
                    <a:ext uri="{9D8B030D-6E8A-4147-A177-3AD203B41FA5}">
                      <a16:colId xmlns:a16="http://schemas.microsoft.com/office/drawing/2014/main" val="3569601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TESTING LOCATION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7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Testing location: Cottage I on Sycamore Avenue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Monday-Friday 7:30am-11:30am, by appointment only.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Patient should call (818) 403-8253 upon arrival, if no one is present at the testing kiosk.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5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*All patients should be instructed to self-isolate after testing (according to EP)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335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68C345-7282-474B-A760-AEAB9A140E91}"/>
              </a:ext>
            </a:extLst>
          </p:cNvPr>
          <p:cNvCxnSpPr>
            <a:cxnSpLocks/>
          </p:cNvCxnSpPr>
          <p:nvPr/>
        </p:nvCxnSpPr>
        <p:spPr>
          <a:xfrm>
            <a:off x="5582547" y="4109552"/>
            <a:ext cx="3384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9E0F45-E9EB-4DB3-B469-9FFE28AAD12B}"/>
              </a:ext>
            </a:extLst>
          </p:cNvPr>
          <p:cNvCxnSpPr>
            <a:cxnSpLocks/>
          </p:cNvCxnSpPr>
          <p:nvPr/>
        </p:nvCxnSpPr>
        <p:spPr>
          <a:xfrm>
            <a:off x="5586558" y="3357368"/>
            <a:ext cx="0" cy="75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445B0-42DF-489A-8A8A-4CBB3BA8A1FD}"/>
              </a:ext>
            </a:extLst>
          </p:cNvPr>
          <p:cNvCxnSpPr>
            <a:cxnSpLocks/>
          </p:cNvCxnSpPr>
          <p:nvPr/>
        </p:nvCxnSpPr>
        <p:spPr>
          <a:xfrm>
            <a:off x="4733452" y="4379193"/>
            <a:ext cx="118754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394DE0-B21F-4435-B29F-6C320B24144C}"/>
              </a:ext>
            </a:extLst>
          </p:cNvPr>
          <p:cNvCxnSpPr>
            <a:cxnSpLocks/>
          </p:cNvCxnSpPr>
          <p:nvPr/>
        </p:nvCxnSpPr>
        <p:spPr>
          <a:xfrm>
            <a:off x="4737463" y="3631795"/>
            <a:ext cx="0" cy="747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3428A8-4520-4FA8-816B-D71FE03AE571}"/>
              </a:ext>
            </a:extLst>
          </p:cNvPr>
          <p:cNvCxnSpPr>
            <a:cxnSpLocks/>
          </p:cNvCxnSpPr>
          <p:nvPr/>
        </p:nvCxnSpPr>
        <p:spPr>
          <a:xfrm>
            <a:off x="4987679" y="3357368"/>
            <a:ext cx="1060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4492BE-FF9D-40B4-A280-0A85888C3030}"/>
              </a:ext>
            </a:extLst>
          </p:cNvPr>
          <p:cNvCxnSpPr>
            <a:cxnSpLocks/>
          </p:cNvCxnSpPr>
          <p:nvPr/>
        </p:nvCxnSpPr>
        <p:spPr>
          <a:xfrm>
            <a:off x="4306924" y="3631795"/>
            <a:ext cx="1131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1773" y="3105072"/>
            <a:ext cx="6565908" cy="5260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(1) From any  inpatient, ED, or UC FIN, go to “Orders” and search for “COVID”</a:t>
            </a:r>
          </a:p>
          <a:p>
            <a:r>
              <a:rPr lang="en-US" sz="1400" dirty="0">
                <a:latin typeface="+mn-lt"/>
              </a:rPr>
              <a:t>(2) Select “Coronavirus COVID-19 (SARS-CoV-2 Testing)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3095" y="4433612"/>
            <a:ext cx="6317383" cy="7753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(3) Select “COVID-19 Test Request”</a:t>
            </a:r>
          </a:p>
          <a:p>
            <a:r>
              <a:rPr lang="en-US" sz="1400" dirty="0">
                <a:latin typeface="+mn-lt"/>
              </a:rPr>
              <a:t>(4) Right click and modify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547" y="3030145"/>
            <a:ext cx="7034877" cy="64176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40DEB-11B2-0944-843A-FE9914AB617B}"/>
              </a:ext>
            </a:extLst>
          </p:cNvPr>
          <p:cNvSpPr txBox="1"/>
          <p:nvPr/>
        </p:nvSpPr>
        <p:spPr>
          <a:xfrm>
            <a:off x="2662506" y="236798"/>
            <a:ext cx="24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8/26/2020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34179" y="3771791"/>
            <a:ext cx="3962820" cy="498652"/>
            <a:chOff x="1134179" y="3226729"/>
            <a:chExt cx="3962820" cy="498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8943" t="27650" r="39817" b="68267"/>
            <a:stretch/>
          </p:blipFill>
          <p:spPr>
            <a:xfrm>
              <a:off x="1134179" y="3249271"/>
              <a:ext cx="3962820" cy="4761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55485" y="3226729"/>
              <a:ext cx="3823944" cy="2770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9110" t="44432" r="19322" b="51359"/>
          <a:stretch/>
        </p:blipFill>
        <p:spPr>
          <a:xfrm>
            <a:off x="734468" y="5347784"/>
            <a:ext cx="6651859" cy="4209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39110" t="33823" r="19322" b="62908"/>
          <a:stretch/>
        </p:blipFill>
        <p:spPr>
          <a:xfrm>
            <a:off x="734469" y="5034632"/>
            <a:ext cx="6651859" cy="326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110" t="59023" r="19322" b="25956"/>
          <a:stretch/>
        </p:blipFill>
        <p:spPr>
          <a:xfrm>
            <a:off x="734467" y="5771053"/>
            <a:ext cx="6651859" cy="15022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3094" y="6914555"/>
            <a:ext cx="5050118" cy="383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0078" t="64993" r="7638" b="22842"/>
          <a:stretch/>
        </p:blipFill>
        <p:spPr>
          <a:xfrm>
            <a:off x="944885" y="7998753"/>
            <a:ext cx="3565873" cy="1216669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633094" y="7691595"/>
            <a:ext cx="6317383" cy="7753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(5) Select “Admit Asymptomatic” for indication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37664" y="8191112"/>
            <a:ext cx="2173094" cy="314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89832" y="2539604"/>
            <a:ext cx="3196494" cy="35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See instructions on next page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EC0CAA-1489-4A54-BFDC-26418F808583}"/>
              </a:ext>
            </a:extLst>
          </p:cNvPr>
          <p:cNvSpPr txBox="1"/>
          <p:nvPr/>
        </p:nvSpPr>
        <p:spPr>
          <a:xfrm>
            <a:off x="364678" y="1702561"/>
            <a:ext cx="7033749" cy="276999"/>
          </a:xfrm>
          <a:prstGeom prst="rect">
            <a:avLst/>
          </a:prstGeom>
          <a:solidFill>
            <a:srgbClr val="EBF3F9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prstClr val="black"/>
                </a:solidFill>
              </a:rPr>
              <a:t>Does patient have an inpatient FIN?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321486-9B56-4AD2-BB8A-BB3A0A4AB4E8}"/>
              </a:ext>
            </a:extLst>
          </p:cNvPr>
          <p:cNvCxnSpPr>
            <a:cxnSpLocks/>
          </p:cNvCxnSpPr>
          <p:nvPr/>
        </p:nvCxnSpPr>
        <p:spPr>
          <a:xfrm flipH="1">
            <a:off x="1140245" y="2542091"/>
            <a:ext cx="2530" cy="488053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endCxn id="40" idx="2"/>
          </p:cNvCxnSpPr>
          <p:nvPr/>
        </p:nvCxnSpPr>
        <p:spPr>
          <a:xfrm flipV="1">
            <a:off x="1134179" y="1979560"/>
            <a:ext cx="2747374" cy="56253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321486-9B56-4AD2-BB8A-BB3A0A4AB4E8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>
          <a:xfrm>
            <a:off x="3881553" y="1979560"/>
            <a:ext cx="1906526" cy="56004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34179" y="2148922"/>
            <a:ext cx="766173" cy="242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917039" y="2098389"/>
            <a:ext cx="766173" cy="242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427BB6-9C45-41F8-9F75-DB5B0A753E75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F059E-4BC2-42B0-9411-4E033342D10E}"/>
              </a:ext>
            </a:extLst>
          </p:cNvPr>
          <p:cNvSpPr txBox="1"/>
          <p:nvPr/>
        </p:nvSpPr>
        <p:spPr>
          <a:xfrm>
            <a:off x="879128" y="610634"/>
            <a:ext cx="5931602" cy="584775"/>
          </a:xfrm>
          <a:prstGeom prst="rect">
            <a:avLst/>
          </a:prstGeom>
          <a:solidFill>
            <a:srgbClr val="E5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/>
              </a:rPr>
              <a:t>PREOP/SCREENING</a:t>
            </a:r>
            <a:r>
              <a:rPr lang="en-US" u="sng" dirty="0">
                <a:latin typeface="Calibri"/>
              </a:rPr>
              <a:t> COVID TEST, URGENT</a:t>
            </a:r>
          </a:p>
          <a:p>
            <a:pPr algn="ctr"/>
            <a:r>
              <a:rPr lang="en-US" sz="1400" dirty="0">
                <a:latin typeface="Calibri"/>
              </a:rPr>
              <a:t>(for same day procedure or direct admission from clinic)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57F330-684E-4252-82B5-F9410F4D8E4F}"/>
              </a:ext>
            </a:extLst>
          </p:cNvPr>
          <p:cNvSpPr txBox="1"/>
          <p:nvPr/>
        </p:nvSpPr>
        <p:spPr>
          <a:xfrm>
            <a:off x="364678" y="1336524"/>
            <a:ext cx="704304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ORDER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34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EAAD88B-89F8-4FE9-95DA-EA2E34AE4F21}"/>
              </a:ext>
            </a:extLst>
          </p:cNvPr>
          <p:cNvSpPr txBox="1"/>
          <p:nvPr/>
        </p:nvSpPr>
        <p:spPr>
          <a:xfrm>
            <a:off x="364678" y="1702561"/>
            <a:ext cx="7033749" cy="276999"/>
          </a:xfrm>
          <a:prstGeom prst="rect">
            <a:avLst/>
          </a:prstGeom>
          <a:solidFill>
            <a:srgbClr val="EBF3F9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prstClr val="black"/>
                </a:solidFill>
              </a:rPr>
              <a:t>Does patient have an inpatient FIN?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2A305-71E8-4E0A-BB81-D713C1DF88A2}"/>
              </a:ext>
            </a:extLst>
          </p:cNvPr>
          <p:cNvSpPr txBox="1"/>
          <p:nvPr/>
        </p:nvSpPr>
        <p:spPr>
          <a:xfrm>
            <a:off x="364678" y="1336524"/>
            <a:ext cx="704304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ORDER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652" y="3494305"/>
            <a:ext cx="6565908" cy="16604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</a:rPr>
              <a:t>From an outpatient FIN, there is no way to order a rapid COVID via ORCHID. 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You must order an outpatient COVID swab and then contact the lab directly to  “upgrade” the specimen to rapid processing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(1) From an outpatient FIN, go to “Orders” and search for “COVID”</a:t>
            </a:r>
          </a:p>
          <a:p>
            <a:r>
              <a:rPr lang="en-US" sz="1400" dirty="0">
                <a:latin typeface="+mn-lt"/>
              </a:rPr>
              <a:t>(2) Select “AMB Coronavirus COVID-19 (SARS-CoV-2) Testing”</a:t>
            </a:r>
          </a:p>
          <a:p>
            <a:r>
              <a:rPr lang="en-US" sz="1400" dirty="0">
                <a:latin typeface="+mn-lt"/>
              </a:rPr>
              <a:t>(3) Select option for “Nasopharyngeal” route and right click to “modify”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547" y="3341695"/>
            <a:ext cx="7034877" cy="5984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40DEB-11B2-0944-843A-FE9914AB617B}"/>
              </a:ext>
            </a:extLst>
          </p:cNvPr>
          <p:cNvSpPr txBox="1"/>
          <p:nvPr/>
        </p:nvSpPr>
        <p:spPr>
          <a:xfrm>
            <a:off x="2662506" y="236798"/>
            <a:ext cx="24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8/26/2020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33094" y="8487484"/>
            <a:ext cx="6317383" cy="838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(5) CALL the lab at x74063 and provide the name/MRN so they can identify the specimen for rapid testing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Contact the COVID ID Attending if there are any questions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2530" y="2802604"/>
            <a:ext cx="2618864" cy="35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See instructions on previous page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321486-9B56-4AD2-BB8A-BB3A0A4AB4E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681962" y="2505205"/>
            <a:ext cx="0" cy="297399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endCxn id="25" idx="2"/>
          </p:cNvCxnSpPr>
          <p:nvPr/>
        </p:nvCxnSpPr>
        <p:spPr>
          <a:xfrm flipV="1">
            <a:off x="1681962" y="1979560"/>
            <a:ext cx="2199591" cy="51113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321486-9B56-4AD2-BB8A-BB3A0A4AB4E8}"/>
              </a:ext>
            </a:extLst>
          </p:cNvPr>
          <p:cNvCxnSpPr>
            <a:cxnSpLocks/>
          </p:cNvCxnSpPr>
          <p:nvPr/>
        </p:nvCxnSpPr>
        <p:spPr>
          <a:xfrm>
            <a:off x="5384939" y="2816944"/>
            <a:ext cx="0" cy="516783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385750" y="2163710"/>
            <a:ext cx="766173" cy="242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18766" y="2255701"/>
            <a:ext cx="766173" cy="242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38" name="Straight Connector 37"/>
          <p:cNvCxnSpPr>
            <a:cxnSpLocks/>
            <a:endCxn id="25" idx="2"/>
          </p:cNvCxnSpPr>
          <p:nvPr/>
        </p:nvCxnSpPr>
        <p:spPr>
          <a:xfrm flipH="1" flipV="1">
            <a:off x="3881553" y="1979560"/>
            <a:ext cx="1503386" cy="867089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84200" y="5447763"/>
            <a:ext cx="6206811" cy="631349"/>
            <a:chOff x="743665" y="4798608"/>
            <a:chExt cx="6206811" cy="63134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/>
            <a:srcRect l="45093" t="60667" r="16894" b="33020"/>
            <a:stretch/>
          </p:blipFill>
          <p:spPr>
            <a:xfrm>
              <a:off x="743665" y="4798608"/>
              <a:ext cx="6082748" cy="63134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36045" y="4951316"/>
              <a:ext cx="6114431" cy="3839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39170" t="52493" r="25245" b="35593"/>
          <a:stretch/>
        </p:blipFill>
        <p:spPr>
          <a:xfrm>
            <a:off x="784200" y="6972883"/>
            <a:ext cx="5694417" cy="1191532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604652" y="6329367"/>
            <a:ext cx="6565908" cy="5353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(4) Under “Order Comments,” include a statement that patient is a direct admit from clinic and requires rapid COVID test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7AFC13-4864-48D0-8049-7704F22F129A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D85DC9-CB6D-4604-85DD-38D351FAE99F}"/>
              </a:ext>
            </a:extLst>
          </p:cNvPr>
          <p:cNvSpPr txBox="1"/>
          <p:nvPr/>
        </p:nvSpPr>
        <p:spPr>
          <a:xfrm>
            <a:off x="879128" y="610634"/>
            <a:ext cx="5931602" cy="584775"/>
          </a:xfrm>
          <a:prstGeom prst="rect">
            <a:avLst/>
          </a:prstGeom>
          <a:solidFill>
            <a:srgbClr val="E5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/>
              </a:rPr>
              <a:t>PREOP/SCREENING</a:t>
            </a:r>
            <a:r>
              <a:rPr lang="en-US" u="sng" dirty="0">
                <a:latin typeface="Calibri"/>
              </a:rPr>
              <a:t> COVID TEST, URGENT</a:t>
            </a:r>
          </a:p>
          <a:p>
            <a:pPr algn="ctr"/>
            <a:r>
              <a:rPr lang="en-US" sz="1400" dirty="0">
                <a:latin typeface="Calibri"/>
              </a:rPr>
              <a:t>(for same day procedure or direct admission from clinic)</a:t>
            </a:r>
          </a:p>
        </p:txBody>
      </p:sp>
    </p:spTree>
    <p:extLst>
      <p:ext uri="{BB962C8B-B14F-4D97-AF65-F5344CB8AC3E}">
        <p14:creationId xmlns:p14="http://schemas.microsoft.com/office/powerpoint/2010/main" val="286426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9D40DEB-11B2-0944-843A-FE9914AB617B}"/>
              </a:ext>
            </a:extLst>
          </p:cNvPr>
          <p:cNvSpPr txBox="1"/>
          <p:nvPr/>
        </p:nvSpPr>
        <p:spPr>
          <a:xfrm>
            <a:off x="2408064" y="107177"/>
            <a:ext cx="24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12/8/2020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088" y="1924578"/>
            <a:ext cx="6565908" cy="41199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/>
              <a:t>(1) From any outpatient/phone FIN, go to “Orders” and search for “COVID”</a:t>
            </a:r>
          </a:p>
          <a:p>
            <a:r>
              <a:rPr lang="en-US" sz="1400" dirty="0"/>
              <a:t>(2) Select “AMB Coronavirus COVID-19 (SARS-CoV-2) Testing”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(3) Specimen type is “Anterior nares” (no need to modify)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(4) Place an “</a:t>
            </a:r>
            <a:r>
              <a:rPr lang="en-US" sz="1400" dirty="0" err="1"/>
              <a:t>Amb</a:t>
            </a:r>
            <a:r>
              <a:rPr lang="en-US" sz="1400" dirty="0"/>
              <a:t> Communication Order” for nurse to schedule drive-thru testing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CC10C-DCEC-4CD1-8B29-8BFE5485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3" t="26695" r="46555" b="68000"/>
          <a:stretch/>
        </p:blipFill>
        <p:spPr>
          <a:xfrm>
            <a:off x="1044904" y="2580824"/>
            <a:ext cx="4880101" cy="753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842" y="2628661"/>
            <a:ext cx="5626174" cy="2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4172" y="1387630"/>
            <a:ext cx="69249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ORDER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172" y="1758212"/>
            <a:ext cx="6911937" cy="42863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C3145-1087-4191-A861-7E4679357956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40EFE-0BF0-45C2-83D0-27EF07C79785}"/>
              </a:ext>
            </a:extLst>
          </p:cNvPr>
          <p:cNvSpPr txBox="1"/>
          <p:nvPr/>
        </p:nvSpPr>
        <p:spPr>
          <a:xfrm>
            <a:off x="879128" y="616015"/>
            <a:ext cx="5931602" cy="584775"/>
          </a:xfrm>
          <a:prstGeom prst="rect">
            <a:avLst/>
          </a:prstGeom>
          <a:solidFill>
            <a:srgbClr val="E5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/>
              </a:rPr>
              <a:t>AMB </a:t>
            </a:r>
            <a:r>
              <a:rPr lang="en-US" u="sng" dirty="0">
                <a:latin typeface="Calibri"/>
              </a:rPr>
              <a:t>COVID TEST, COTTAGE I</a:t>
            </a:r>
          </a:p>
          <a:p>
            <a:pPr algn="ctr"/>
            <a:r>
              <a:rPr lang="en-US" sz="1400" dirty="0">
                <a:latin typeface="Calibri"/>
              </a:rPr>
              <a:t>(for non-urgent, symptomatic patients with mild illness)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B8558A-60FC-4E2D-8495-7F12F8989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33324"/>
              </p:ext>
            </p:extLst>
          </p:nvPr>
        </p:nvGraphicFramePr>
        <p:xfrm>
          <a:off x="621659" y="6577753"/>
          <a:ext cx="6591337" cy="1975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435">
                  <a:extLst>
                    <a:ext uri="{9D8B030D-6E8A-4147-A177-3AD203B41FA5}">
                      <a16:colId xmlns:a16="http://schemas.microsoft.com/office/drawing/2014/main" val="3569601319"/>
                    </a:ext>
                  </a:extLst>
                </a:gridCol>
                <a:gridCol w="4442902">
                  <a:extLst>
                    <a:ext uri="{9D8B030D-6E8A-4147-A177-3AD203B41FA5}">
                      <a16:colId xmlns:a16="http://schemas.microsoft.com/office/drawing/2014/main" val="5340926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REMINDERS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7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“COTTAGE I” APPOINTMENT AVAILABILITY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Tuesday, Wednesday, and Thursday from 8:00-11:00am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(all other appointments are reserved for preop patients)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No same-day testing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05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“COTTAGE I” INSTRUCTIONS FOR PATIENTS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Testing location: Cottage I on Sycamore Avenue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Patient should call (818) 403-8253 upon arrival, if no one is present at the testing kiosk.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3344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*Ordering provider is responsible to contact patient with results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3354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3FCFAE1E-9C61-47F4-8328-D25AAF16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78" t="40449" r="35618" b="40749"/>
          <a:stretch/>
        </p:blipFill>
        <p:spPr>
          <a:xfrm>
            <a:off x="1554068" y="4224009"/>
            <a:ext cx="3634672" cy="148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9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612" y="392771"/>
            <a:ext cx="673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OLIVE VIEW MEDICAL CENTER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11405"/>
              </p:ext>
            </p:extLst>
          </p:nvPr>
        </p:nvGraphicFramePr>
        <p:xfrm>
          <a:off x="608897" y="909320"/>
          <a:ext cx="6684001" cy="8858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 for:</a:t>
                      </a:r>
                    </a:p>
                    <a:p>
                      <a:pPr algn="ctr"/>
                      <a:r>
                        <a:rPr lang="en-US" sz="1400" b="1" dirty="0"/>
                        <a:t>ASYMPTOMATIC patient with a POSITIVE covid-19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975">
                <a:tc>
                  <a:txBody>
                    <a:bodyPr/>
                    <a:lstStyle/>
                    <a:p>
                      <a:pPr fontAlgn="base"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(1) Call patient: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Inform them of the positive COVID result</a:t>
                      </a:r>
                    </a:p>
                    <a:p>
                      <a:pPr marL="171450" indent="-171450" fontAlgn="base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sk if they’ve developed symptoms (including fever, cough, shortness of breath, chills, muscle pain, new loss of taste or smell, vomiting or diarrhea, and/or sore throat)</a:t>
                      </a:r>
                    </a:p>
                    <a:p>
                      <a:pPr marL="171450" indent="-171450" fontAlgn="base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(2) Ask about symptoms:</a:t>
                      </a:r>
                    </a:p>
                    <a:p>
                      <a:pPr marL="171450" indent="-171450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If patient has developed symptoms, then follow the instructions on the DHS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Sharepoint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for symptomatic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patients with positive COVID-19 test results: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hlinkClick r:id="rId2"/>
                        </a:rPr>
                        <a:t>Disclosure of Positive COVID Results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fontAlgn="base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fontAlgn="base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(3) Asymptomatic patients are still infectious*</a:t>
                      </a:r>
                      <a:r>
                        <a:rPr lang="en-US" sz="13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must isolate at home until:</a:t>
                      </a:r>
                      <a:r>
                        <a:rPr lang="en-US" sz="13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 days after the positive test. If patient has no symptoms after 10 days, they can stop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home isolation.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If symptoms develop, then the patient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must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continue to isolate at home according to the instructions in #2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above. That is: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for at least 10 days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after symptoms start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and until at least 24 hours of no fever + improving respiratory symptoms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more details, please see</a:t>
                      </a: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en-US" sz="1200" b="1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Isolation Instructions </a:t>
                      </a: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LADPH: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hlinkClick r:id="rId3"/>
                        </a:rPr>
                        <a:t>Home Isolation Instructions for Patients with COVID-19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en-US" sz="13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r>
                        <a:rPr lang="en-US" sz="1300" b="0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 Patient must t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 close contacts to quarantine 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 who has had close contact with you starting 48hours before your test was performed until now, should stay at home for 14 days without contact with other people. 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any close contacts test positive for COVID-19 or develop COVID-19 symptoms, such as: cough, fever, shortness of breath, chills, repeated shaking with chills, muscle pain, headache, sore throat, or new loss of taste or smell, they should also immediately isolate themselves 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last day of quarantine is 14 days from the date when you last had close contact with your friend/relative.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more details, please see the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Quarantine Instructions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LADPH: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Home Quarantine Instructions for Close Contacts of COVID Patients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 For additional questions</a:t>
                      </a:r>
                    </a:p>
                    <a:p>
                      <a:pPr marL="171450" marR="0" indent="-17145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may call their primary provider or </a:t>
                      </a:r>
                    </a:p>
                    <a:p>
                      <a:pPr marL="171450" marR="0" indent="-17145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DHS nurse advice line (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844-804-0055)</a:t>
                      </a: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67">
                <a:tc>
                  <a:txBody>
                    <a:bodyPr/>
                    <a:lstStyle/>
                    <a:p>
                      <a:pPr marL="0" marR="0" lvl="0" indent="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u="none" baseline="0" dirty="0"/>
                        <a:t>*A person with a positive COVID-19 test but no symptoms is considered to be </a:t>
                      </a:r>
                      <a:r>
                        <a:rPr lang="en-US" sz="1000" b="1" u="none" baseline="0" dirty="0"/>
                        <a:t>infectious </a:t>
                      </a:r>
                      <a:r>
                        <a:rPr lang="en-US" sz="1000" b="0" u="none" baseline="0" dirty="0"/>
                        <a:t>from 48 hours before their test was taken until 10 days after their test</a:t>
                      </a:r>
                      <a:endParaRPr lang="en-US" sz="1000" b="0" u="none" dirty="0"/>
                    </a:p>
                    <a:p>
                      <a:pPr marL="0" marR="0" indent="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209" y="116865"/>
            <a:ext cx="2163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Updated 8/12/2020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6E1E0-B825-4201-B113-E1866323B6F8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8005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D8BBD-C8EE-450B-8569-8E0C2F5C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6" t="28039" r="19216" b="18627"/>
          <a:stretch/>
        </p:blipFill>
        <p:spPr>
          <a:xfrm>
            <a:off x="1097280" y="1444228"/>
            <a:ext cx="5867400" cy="3479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8762A-2B2D-46FF-B586-D517D58909CF}"/>
              </a:ext>
            </a:extLst>
          </p:cNvPr>
          <p:cNvSpPr txBox="1"/>
          <p:nvPr/>
        </p:nvSpPr>
        <p:spPr>
          <a:xfrm>
            <a:off x="667461" y="643396"/>
            <a:ext cx="628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CDC Guidance for Collection of Nasopharyngeal COVID-19 swabs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7709A-9592-469B-89E0-877A9866F45D}"/>
              </a:ext>
            </a:extLst>
          </p:cNvPr>
          <p:cNvSpPr/>
          <p:nvPr/>
        </p:nvSpPr>
        <p:spPr>
          <a:xfrm>
            <a:off x="1097280" y="5417402"/>
            <a:ext cx="54224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Reference:</a:t>
            </a:r>
          </a:p>
          <a:p>
            <a:r>
              <a:rPr lang="en-US" sz="1100" dirty="0">
                <a:hlinkClick r:id="rId3"/>
              </a:rPr>
              <a:t>https://www.cdc.gov/coronavirus/2019-ncov/lab/guidelines-clinical-specimens.html</a:t>
            </a:r>
            <a:endParaRPr lang="en-US" sz="1100" dirty="0"/>
          </a:p>
          <a:p>
            <a:r>
              <a:rPr lang="en-US" sz="1100" dirty="0"/>
              <a:t>Accessed August 12,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89100-FDAA-43A9-A6DD-B307BF9B1619}"/>
              </a:ext>
            </a:extLst>
          </p:cNvPr>
          <p:cNvSpPr txBox="1"/>
          <p:nvPr/>
        </p:nvSpPr>
        <p:spPr>
          <a:xfrm>
            <a:off x="89209" y="116865"/>
            <a:ext cx="2163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Updated 8/12/2020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A951A-96E8-4DBB-8D41-6F3197DA2F71}"/>
              </a:ext>
            </a:extLst>
          </p:cNvPr>
          <p:cNvSpPr txBox="1"/>
          <p:nvPr/>
        </p:nvSpPr>
        <p:spPr>
          <a:xfrm>
            <a:off x="6733269" y="9603348"/>
            <a:ext cx="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203440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93E9B4499D34A81B9531E90B08726" ma:contentTypeVersion="6" ma:contentTypeDescription="Create a new document." ma:contentTypeScope="" ma:versionID="ec0a6766075ff43193ba270b3cc6e95c">
  <xsd:schema xmlns:xsd="http://www.w3.org/2001/XMLSchema" xmlns:xs="http://www.w3.org/2001/XMLSchema" xmlns:p="http://schemas.microsoft.com/office/2006/metadata/properties" xmlns:ns3="053338b4-22e5-49a1-9013-6d12cc4b00ac" xmlns:ns4="5a961790-2fef-4bf4-9132-68366ebfe4ac" targetNamespace="http://schemas.microsoft.com/office/2006/metadata/properties" ma:root="true" ma:fieldsID="c46daf090096a8c0b640409458838286" ns3:_="" ns4:_="">
    <xsd:import namespace="053338b4-22e5-49a1-9013-6d12cc4b00ac"/>
    <xsd:import namespace="5a961790-2fef-4bf4-9132-68366ebfe4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338b4-22e5-49a1-9013-6d12cc4b0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61790-2fef-4bf4-9132-68366ebfe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A1434-3151-44A0-A2A4-260302A42E84}">
  <ds:schemaRefs>
    <ds:schemaRef ds:uri="http://schemas.microsoft.com/office/2006/documentManagement/types"/>
    <ds:schemaRef ds:uri="http://purl.org/dc/dcmitype/"/>
    <ds:schemaRef ds:uri="5a961790-2fef-4bf4-9132-68366ebfe4ac"/>
    <ds:schemaRef ds:uri="http://schemas.microsoft.com/office/infopath/2007/PartnerControls"/>
    <ds:schemaRef ds:uri="http://schemas.microsoft.com/office/2006/metadata/properties"/>
    <ds:schemaRef ds:uri="http://purl.org/dc/terms/"/>
    <ds:schemaRef ds:uri="053338b4-22e5-49a1-9013-6d12cc4b00ac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816E1C8-834A-4BCF-8A2E-A8AE7A30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338b4-22e5-49a1-9013-6d12cc4b00ac"/>
    <ds:schemaRef ds:uri="5a961790-2fef-4bf4-9132-68366ebfe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F4715F-E378-409A-96A2-842DAFE54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947</Words>
  <Application>Microsoft Office PowerPoint</Application>
  <PresentationFormat>Custom</PresentationFormat>
  <Paragraphs>133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Olive View-UCLA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Tree:</dc:title>
  <dc:creator>Carlin Rooke</dc:creator>
  <cp:lastModifiedBy>Carlin Rooke</cp:lastModifiedBy>
  <cp:revision>321</cp:revision>
  <cp:lastPrinted>2020-05-11T18:41:01Z</cp:lastPrinted>
  <dcterms:created xsi:type="dcterms:W3CDTF">2018-09-21T16:51:04Z</dcterms:created>
  <dcterms:modified xsi:type="dcterms:W3CDTF">2021-01-12T20:10:31Z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0x01010015493E9B4499D34A81B9531E90B08726</vt:lpwstr>
  </property>
</Properties>
</file>