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2" r:id="rId1"/>
    <p:sldMasterId id="2147483837" r:id="rId2"/>
  </p:sldMasterIdLst>
  <p:notesMasterIdLst>
    <p:notesMasterId r:id="rId22"/>
  </p:notesMasterIdLst>
  <p:sldIdLst>
    <p:sldId id="256" r:id="rId3"/>
    <p:sldId id="257" r:id="rId4"/>
    <p:sldId id="265" r:id="rId5"/>
    <p:sldId id="275" r:id="rId6"/>
    <p:sldId id="276" r:id="rId7"/>
    <p:sldId id="268" r:id="rId8"/>
    <p:sldId id="279" r:id="rId9"/>
    <p:sldId id="261" r:id="rId10"/>
    <p:sldId id="271" r:id="rId11"/>
    <p:sldId id="262" r:id="rId12"/>
    <p:sldId id="272" r:id="rId13"/>
    <p:sldId id="258" r:id="rId14"/>
    <p:sldId id="263" r:id="rId15"/>
    <p:sldId id="277" r:id="rId16"/>
    <p:sldId id="278" r:id="rId17"/>
    <p:sldId id="273" r:id="rId18"/>
    <p:sldId id="260" r:id="rId19"/>
    <p:sldId id="264" r:id="rId20"/>
    <p:sldId id="267"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8" d="100"/>
          <a:sy n="88" d="100"/>
        </p:scale>
        <p:origin x="-1040" y="-112"/>
      </p:cViewPr>
      <p:guideLst>
        <p:guide orient="horz" pos="2160"/>
        <p:guide pos="2880"/>
      </p:guideLst>
    </p:cSldViewPr>
  </p:slideViewPr>
  <p:notesTextViewPr>
    <p:cViewPr>
      <p:scale>
        <a:sx n="1" d="1"/>
        <a:sy n="1" d="1"/>
      </p:scale>
      <p:origin x="0" y="0"/>
    </p:cViewPr>
  </p:notesTextViewPr>
  <p:notesViewPr>
    <p:cSldViewPr>
      <p:cViewPr varScale="1">
        <p:scale>
          <a:sx n="85" d="100"/>
          <a:sy n="85" d="100"/>
        </p:scale>
        <p:origin x="3168" y="108"/>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notesMaster" Target="notesMasters/notes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FBDAB7D-B6E9-4241-AB89-B9BBCC03AD28}" type="datetimeFigureOut">
              <a:rPr lang="en-US" smtClean="0"/>
              <a:t>6/26/17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0B9ED0-7229-49CB-A1FC-EF3CE367028A}" type="slidenum">
              <a:rPr lang="en-US" smtClean="0"/>
              <a:t>‹#›</a:t>
            </a:fld>
            <a:endParaRPr lang="en-US"/>
          </a:p>
        </p:txBody>
      </p:sp>
    </p:spTree>
    <p:extLst>
      <p:ext uri="{BB962C8B-B14F-4D97-AF65-F5344CB8AC3E}">
        <p14:creationId xmlns:p14="http://schemas.microsoft.com/office/powerpoint/2010/main" val="5347469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0B9ED0-7229-49CB-A1FC-EF3CE367028A}" type="slidenum">
              <a:rPr lang="en-US" smtClean="0"/>
              <a:t>2</a:t>
            </a:fld>
            <a:endParaRPr lang="en-US"/>
          </a:p>
        </p:txBody>
      </p:sp>
    </p:spTree>
    <p:extLst>
      <p:ext uri="{BB962C8B-B14F-4D97-AF65-F5344CB8AC3E}">
        <p14:creationId xmlns:p14="http://schemas.microsoft.com/office/powerpoint/2010/main" val="32402240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6" name="Group 10"/>
          <p:cNvGrpSpPr/>
          <p:nvPr/>
        </p:nvGrpSpPr>
        <p:grpSpPr>
          <a:xfrm>
            <a:off x="-1" y="3379694"/>
            <a:ext cx="7543801" cy="2604247"/>
            <a:chOff x="-1" y="3379694"/>
            <a:chExt cx="7543801" cy="2604247"/>
          </a:xfrm>
        </p:grpSpPr>
        <p:grpSp>
          <p:nvGrpSpPr>
            <p:cNvPr id="9" name="Group 11"/>
            <p:cNvGrpSpPr/>
            <p:nvPr/>
          </p:nvGrpSpPr>
          <p:grpSpPr>
            <a:xfrm>
              <a:off x="-1" y="3379694"/>
              <a:ext cx="7543801" cy="2604247"/>
              <a:chOff x="-1" y="3379694"/>
              <a:chExt cx="7543801" cy="2604247"/>
            </a:xfrm>
          </p:grpSpPr>
          <p:sp>
            <p:nvSpPr>
              <p:cNvPr id="15" name="Snip Single Corner Rectangle 14"/>
              <p:cNvSpPr/>
              <p:nvPr/>
            </p:nvSpPr>
            <p:spPr>
              <a:xfrm flipV="1">
                <a:off x="-1" y="3393141"/>
                <a:ext cx="7543800" cy="2590800"/>
              </a:xfrm>
              <a:prstGeom prst="snip1Rect">
                <a:avLst>
                  <a:gd name="adj" fmla="val 737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6" name="Straight Connector 15"/>
              <p:cNvCxnSpPr/>
              <p:nvPr/>
            </p:nvCxnSpPr>
            <p:spPr>
              <a:xfrm>
                <a:off x="0" y="3379694"/>
                <a:ext cx="7543800" cy="23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13" name="Teardrop 12"/>
            <p:cNvSpPr/>
            <p:nvPr/>
          </p:nvSpPr>
          <p:spPr>
            <a:xfrm>
              <a:off x="6817659" y="3621741"/>
              <a:ext cx="394447" cy="394447"/>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1371600" y="3913281"/>
            <a:ext cx="5867400" cy="1470025"/>
          </a:xfrm>
        </p:spPr>
        <p:txBody>
          <a:bodyPr>
            <a:normAutofit/>
          </a:bodyPr>
          <a:lstStyle>
            <a:lvl1pPr algn="r">
              <a:defRPr sz="4400"/>
            </a:lvl1pPr>
          </a:lstStyle>
          <a:p>
            <a:r>
              <a:rPr lang="en-US" dirty="0" smtClean="0"/>
              <a:t>Click to edit Master title style</a:t>
            </a:r>
            <a:endParaRPr dirty="0"/>
          </a:p>
        </p:txBody>
      </p:sp>
      <p:sp>
        <p:nvSpPr>
          <p:cNvPr id="3" name="Subtitle 2"/>
          <p:cNvSpPr>
            <a:spLocks noGrp="1"/>
          </p:cNvSpPr>
          <p:nvPr>
            <p:ph type="subTitle" idx="1"/>
          </p:nvPr>
        </p:nvSpPr>
        <p:spPr>
          <a:xfrm>
            <a:off x="1371600" y="5396753"/>
            <a:ext cx="5867400" cy="573741"/>
          </a:xfrm>
        </p:spPr>
        <p:txBody>
          <a:bodyPr>
            <a:normAutofit/>
          </a:bodyPr>
          <a:lstStyle>
            <a:lvl1pPr marL="0" indent="0" algn="r">
              <a:spcBef>
                <a:spcPct val="0"/>
              </a:spcBef>
              <a:buNone/>
              <a:defRPr sz="1400">
                <a:solidFill>
                  <a:schemeClr val="tx1">
                    <a:lumMod val="90000"/>
                    <a:lumOff val="1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rot="16200000">
            <a:off x="-734076" y="4503737"/>
            <a:ext cx="2057400" cy="365125"/>
          </a:xfrm>
        </p:spPr>
        <p:txBody>
          <a:bodyPr lIns="91440" tIns="0" bIns="0" anchor="b" anchorCtr="0"/>
          <a:lstStyle>
            <a:lvl1pPr>
              <a:defRPr sz="1400" b="1">
                <a:solidFill>
                  <a:schemeClr val="bg1">
                    <a:lumMod val="50000"/>
                  </a:schemeClr>
                </a:solidFill>
              </a:defRPr>
            </a:lvl1pPr>
          </a:lstStyle>
          <a:p>
            <a:fld id="{2E92F127-D947-4156-ADE8-D12B34C3C709}" type="datetimeFigureOut">
              <a:rPr lang="en-US" smtClean="0"/>
              <a:t>6/26/17</a:t>
            </a:fld>
            <a:endParaRPr lang="en-US"/>
          </a:p>
        </p:txBody>
      </p:sp>
      <p:sp>
        <p:nvSpPr>
          <p:cNvPr id="5" name="Footer Placeholder 4"/>
          <p:cNvSpPr>
            <a:spLocks noGrp="1"/>
          </p:cNvSpPr>
          <p:nvPr>
            <p:ph type="ftr" sz="quarter" idx="11"/>
          </p:nvPr>
        </p:nvSpPr>
        <p:spPr>
          <a:xfrm rot="16200000">
            <a:off x="-356811" y="4503737"/>
            <a:ext cx="2057397" cy="365125"/>
          </a:xfrm>
        </p:spPr>
        <p:txBody>
          <a:bodyPr lIns="91440" tIns="0" bIns="0" anchor="t" anchorCtr="0"/>
          <a:lstStyle>
            <a:lvl1pPr algn="l">
              <a:defRPr b="1">
                <a:solidFill>
                  <a:schemeClr val="bg1">
                    <a:lumMod val="75000"/>
                  </a:schemeClr>
                </a:solidFill>
              </a:defRPr>
            </a:lvl1p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10"/>
          <p:cNvGrpSpPr/>
          <p:nvPr/>
        </p:nvGrpSpPr>
        <p:grpSpPr>
          <a:xfrm>
            <a:off x="228600" y="228600"/>
            <a:ext cx="4251960" cy="6387352"/>
            <a:chOff x="228600" y="228600"/>
            <a:chExt cx="4251960" cy="6387352"/>
          </a:xfrm>
        </p:grpSpPr>
        <p:sp>
          <p:nvSpPr>
            <p:cNvPr id="12" name="Snip Diagonal Corner Rectangle 11"/>
            <p:cNvSpPr/>
            <p:nvPr/>
          </p:nvSpPr>
          <p:spPr>
            <a:xfrm flipV="1">
              <a:off x="228600" y="228600"/>
              <a:ext cx="4251960" cy="6387352"/>
            </a:xfrm>
            <a:prstGeom prst="snip2DiagRect">
              <a:avLst>
                <a:gd name="adj1" fmla="val 0"/>
                <a:gd name="adj2" fmla="val 379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Teardrop 12"/>
            <p:cNvSpPr>
              <a:spLocks noChangeAspect="1"/>
            </p:cNvSpPr>
            <p:nvPr/>
          </p:nvSpPr>
          <p:spPr>
            <a:xfrm>
              <a:off x="3886200" y="432548"/>
              <a:ext cx="355002" cy="355002"/>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2" y="2176272"/>
            <a:ext cx="3657600" cy="1161288"/>
          </a:xfrm>
        </p:spPr>
        <p:txBody>
          <a:bodyPr vert="horz" lIns="91440" tIns="45720" rIns="91440" bIns="45720" rtlCol="0" anchor="b" anchorCtr="0">
            <a:normAutofit/>
          </a:bodyPr>
          <a:lstStyle>
            <a:lvl1pPr algn="l" defTabSz="914400" rtl="0" eaLnBrk="1" latinLnBrk="0" hangingPunct="1">
              <a:spcBef>
                <a:spcPct val="0"/>
              </a:spcBef>
              <a:buNone/>
              <a:defRPr sz="3000" b="0" kern="1200">
                <a:solidFill>
                  <a:schemeClr val="accent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flipH="1">
            <a:off x="4654475" y="228600"/>
            <a:ext cx="4251960" cy="6391656"/>
          </a:xfrm>
          <a:prstGeom prst="snip2DiagRect">
            <a:avLst>
              <a:gd name="adj1" fmla="val 0"/>
              <a:gd name="adj2" fmla="val 4017"/>
            </a:avLst>
          </a:prstGeom>
          <a:effectLst>
            <a:outerShdw blurRad="50800" dist="63500" dir="2700000" algn="tl"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buClr>
              <a:buSzPct val="90000"/>
              <a:buFont typeface="Wingdings 2" pitchFamily="18" charset="2"/>
              <a:buNone/>
              <a:defRPr sz="1800" kern="1200">
                <a:solidFill>
                  <a:schemeClr val="tx1">
                    <a:lumMod val="90000"/>
                    <a:lumOff val="10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30352" y="3342401"/>
            <a:ext cx="3657600" cy="2595282"/>
          </a:xfrm>
        </p:spPr>
        <p:txBody>
          <a:bodyPr>
            <a:normAutofit/>
          </a:bodyPr>
          <a:lstStyle>
            <a:lvl1pPr marL="0" indent="0">
              <a:lnSpc>
                <a:spcPct val="110000"/>
              </a:lnSpc>
              <a:spcBef>
                <a:spcPts val="600"/>
              </a:spcBef>
              <a:buNone/>
              <a:defRPr sz="1800" kern="1200">
                <a:solidFill>
                  <a:schemeClr val="tx1">
                    <a:lumMod val="90000"/>
                    <a:lumOff val="10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58952" y="6300216"/>
            <a:ext cx="1298448" cy="365125"/>
          </a:xfrm>
        </p:spPr>
        <p:txBody>
          <a:bodyPr/>
          <a:lstStyle/>
          <a:p>
            <a:fld id="{2E92F127-D947-4156-ADE8-D12B34C3C709}" type="datetimeFigureOut">
              <a:rPr lang="en-US" smtClean="0"/>
              <a:t>6/26/17</a:t>
            </a:fld>
            <a:endParaRPr lang="en-US"/>
          </a:p>
        </p:txBody>
      </p:sp>
      <p:sp>
        <p:nvSpPr>
          <p:cNvPr id="6" name="Footer Placeholder 5"/>
          <p:cNvSpPr>
            <a:spLocks noGrp="1"/>
          </p:cNvSpPr>
          <p:nvPr>
            <p:ph type="ftr" sz="quarter" idx="11"/>
          </p:nvPr>
        </p:nvSpPr>
        <p:spPr>
          <a:xfrm>
            <a:off x="2057400" y="6300216"/>
            <a:ext cx="2340864" cy="365125"/>
          </a:xfrm>
        </p:spPr>
        <p:txBody>
          <a:bodyPr/>
          <a:lstStyle/>
          <a:p>
            <a:endParaRPr lang="en-US"/>
          </a:p>
        </p:txBody>
      </p:sp>
      <p:sp>
        <p:nvSpPr>
          <p:cNvPr id="7" name="Slide Number Placeholder 6"/>
          <p:cNvSpPr>
            <a:spLocks noGrp="1"/>
          </p:cNvSpPr>
          <p:nvPr>
            <p:ph type="sldNum" sz="quarter" idx="12"/>
          </p:nvPr>
        </p:nvSpPr>
        <p:spPr>
          <a:xfrm>
            <a:off x="301752" y="6300216"/>
            <a:ext cx="448056" cy="365125"/>
          </a:xfrm>
        </p:spPr>
        <p:txBody>
          <a:bodyPr/>
          <a:lstStyle>
            <a:lvl1pPr algn="l">
              <a:defRPr/>
            </a:lvl1pPr>
          </a:lstStyle>
          <a:p>
            <a:fld id="{0D148CE6-C91D-4666-A230-AEC0015EEEE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9" name="Snip Diagonal Corner Rectangle 8"/>
          <p:cNvSpPr/>
          <p:nvPr/>
        </p:nvSpPr>
        <p:spPr>
          <a:xfrm flipV="1">
            <a:off x="228600" y="4648200"/>
            <a:ext cx="8686800" cy="1963271"/>
          </a:xfrm>
          <a:prstGeom prst="snip2DiagRect">
            <a:avLst>
              <a:gd name="adj1" fmla="val 0"/>
              <a:gd name="adj2" fmla="val 937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200" y="4648200"/>
            <a:ext cx="8153400" cy="609600"/>
          </a:xfrm>
        </p:spPr>
        <p:txBody>
          <a:bodyPr vert="horz" lIns="91440" tIns="45720" rIns="91440" bIns="45720" rtlCol="0" anchor="b" anchorCtr="0">
            <a:normAutofit/>
          </a:bodyPr>
          <a:lstStyle>
            <a:lvl1pPr algn="l" defTabSz="914400" rtl="0" eaLnBrk="1" latinLnBrk="0" hangingPunct="1">
              <a:spcBef>
                <a:spcPct val="0"/>
              </a:spcBef>
              <a:buNone/>
              <a:defRPr sz="3000" b="0" kern="1200">
                <a:solidFill>
                  <a:schemeClr val="accent1"/>
                </a:solidFill>
                <a:latin typeface="+mj-lt"/>
                <a:ea typeface="+mj-ea"/>
                <a:cs typeface="+mj-cs"/>
              </a:defRPr>
            </a:lvl1pPr>
          </a:lstStyle>
          <a:p>
            <a:r>
              <a:rPr lang="en-US" smtClean="0"/>
              <a:t>Click to edit Master title style</a:t>
            </a:r>
            <a:endParaRPr/>
          </a:p>
        </p:txBody>
      </p:sp>
      <p:sp>
        <p:nvSpPr>
          <p:cNvPr id="3" name="Date Placeholder 2"/>
          <p:cNvSpPr>
            <a:spLocks noGrp="1"/>
          </p:cNvSpPr>
          <p:nvPr>
            <p:ph type="dt" sz="half" idx="10"/>
          </p:nvPr>
        </p:nvSpPr>
        <p:spPr/>
        <p:txBody>
          <a:bodyPr/>
          <a:lstStyle/>
          <a:p>
            <a:fld id="{2E92F127-D947-4156-ADE8-D12B34C3C709}" type="datetimeFigureOut">
              <a:rPr lang="en-US" smtClean="0"/>
              <a:t>6/26/17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148CE6-C91D-4666-A230-AEC0015EEEE8}" type="slidenum">
              <a:rPr lang="en-US" smtClean="0"/>
              <a:t>‹#›</a:t>
            </a:fld>
            <a:endParaRPr lang="en-US"/>
          </a:p>
        </p:txBody>
      </p:sp>
      <p:sp>
        <p:nvSpPr>
          <p:cNvPr id="7" name="Text Placeholder 3"/>
          <p:cNvSpPr>
            <a:spLocks noGrp="1"/>
          </p:cNvSpPr>
          <p:nvPr>
            <p:ph type="body" sz="half" idx="2"/>
          </p:nvPr>
        </p:nvSpPr>
        <p:spPr>
          <a:xfrm>
            <a:off x="457200" y="5257799"/>
            <a:ext cx="8156448" cy="820272"/>
          </a:xfrm>
        </p:spPr>
        <p:txBody>
          <a:bodyPr>
            <a:normAutofit/>
          </a:bodyPr>
          <a:lstStyle>
            <a:lvl1pPr marL="0" indent="0">
              <a:lnSpc>
                <a:spcPct val="110000"/>
              </a:lnSpc>
              <a:spcBef>
                <a:spcPct val="0"/>
              </a:spcBef>
              <a:buNone/>
              <a:defRPr sz="1800" kern="1200">
                <a:solidFill>
                  <a:schemeClr val="tx1">
                    <a:lumMod val="90000"/>
                    <a:lumOff val="10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Picture Placeholder 2"/>
          <p:cNvSpPr>
            <a:spLocks noGrp="1"/>
          </p:cNvSpPr>
          <p:nvPr>
            <p:ph type="pic" idx="1"/>
          </p:nvPr>
        </p:nvSpPr>
        <p:spPr>
          <a:xfrm flipH="1">
            <a:off x="228600" y="228600"/>
            <a:ext cx="8677835" cy="4267200"/>
          </a:xfrm>
          <a:prstGeom prst="snip2DiagRect">
            <a:avLst>
              <a:gd name="adj1" fmla="val 0"/>
              <a:gd name="adj2" fmla="val 4332"/>
            </a:avLst>
          </a:prstGeom>
          <a:effectLst>
            <a:outerShdw blurRad="50800" dist="63500" dir="2700000" algn="tl"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buClr>
              <a:buSzPct val="90000"/>
              <a:buFont typeface="Wingdings 2" pitchFamily="18" charset="2"/>
              <a:buNone/>
              <a:defRPr sz="1800" kern="1200">
                <a:solidFill>
                  <a:schemeClr val="tx1">
                    <a:lumMod val="90000"/>
                    <a:lumOff val="10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losin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E92F127-D947-4156-ADE8-D12B34C3C709}" type="datetimeFigureOut">
              <a:rPr lang="en-US" smtClean="0"/>
              <a:t>6/26/17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148CE6-C91D-4666-A230-AEC0015EEEE8}"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Snip Diagonal Corner Rectangle 8"/>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Snip Diagonal Corner Rectangle 9"/>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E92F127-D947-4156-ADE8-D12B34C3C709}" type="datetimeFigureOut">
              <a:rPr lang="en-US" smtClean="0"/>
              <a:t>6/26/17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148CE6-C91D-4666-A230-AEC0015EEEE8}"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8" name="Snip Diagonal Corner Rectangle 7"/>
          <p:cNvSpPr/>
          <p:nvPr/>
        </p:nvSpPr>
        <p:spPr>
          <a:xfrm flipV="1">
            <a:off x="228600" y="228600"/>
            <a:ext cx="8686800" cy="6387352"/>
          </a:xfrm>
          <a:prstGeom prst="snip2DiagRect">
            <a:avLst>
              <a:gd name="adj1" fmla="val 0"/>
              <a:gd name="adj2" fmla="val 252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467600" y="838201"/>
            <a:ext cx="1219200" cy="51054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779462" y="838201"/>
            <a:ext cx="6307138" cy="51054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E92F127-D947-4156-ADE8-D12B34C3C709}" type="datetimeFigureOut">
              <a:rPr lang="en-US" smtClean="0"/>
              <a:t>6/26/17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148CE6-C91D-4666-A230-AEC0015EEEE8}"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5111A71-347F-4B9D-ADBD-2BA2E30B1D03}" type="datetimeFigureOut">
              <a:rPr lang="en-US" smtClean="0"/>
              <a:t>6/26/17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0AB3B8-B938-416C-8B59-7F843F9A7695}" type="slidenum">
              <a:rPr lang="en-US" smtClean="0"/>
              <a:t>‹#›</a:t>
            </a:fld>
            <a:endParaRPr lang="en-US"/>
          </a:p>
        </p:txBody>
      </p:sp>
    </p:spTree>
    <p:extLst>
      <p:ext uri="{BB962C8B-B14F-4D97-AF65-F5344CB8AC3E}">
        <p14:creationId xmlns:p14="http://schemas.microsoft.com/office/powerpoint/2010/main" val="32074561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111A71-347F-4B9D-ADBD-2BA2E30B1D03}" type="datetimeFigureOut">
              <a:rPr lang="en-US" smtClean="0"/>
              <a:t>6/26/17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0AB3B8-B938-416C-8B59-7F843F9A7695}" type="slidenum">
              <a:rPr lang="en-US" smtClean="0"/>
              <a:t>‹#›</a:t>
            </a:fld>
            <a:endParaRPr lang="en-US"/>
          </a:p>
        </p:txBody>
      </p:sp>
    </p:spTree>
    <p:extLst>
      <p:ext uri="{BB962C8B-B14F-4D97-AF65-F5344CB8AC3E}">
        <p14:creationId xmlns:p14="http://schemas.microsoft.com/office/powerpoint/2010/main" val="20954389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111A71-347F-4B9D-ADBD-2BA2E30B1D03}" type="datetimeFigureOut">
              <a:rPr lang="en-US" smtClean="0"/>
              <a:t>6/26/17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0AB3B8-B938-416C-8B59-7F843F9A7695}" type="slidenum">
              <a:rPr lang="en-US" smtClean="0"/>
              <a:t>‹#›</a:t>
            </a:fld>
            <a:endParaRPr lang="en-US"/>
          </a:p>
        </p:txBody>
      </p:sp>
    </p:spTree>
    <p:extLst>
      <p:ext uri="{BB962C8B-B14F-4D97-AF65-F5344CB8AC3E}">
        <p14:creationId xmlns:p14="http://schemas.microsoft.com/office/powerpoint/2010/main" val="25840357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5111A71-347F-4B9D-ADBD-2BA2E30B1D03}" type="datetimeFigureOut">
              <a:rPr lang="en-US" smtClean="0"/>
              <a:t>6/26/17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0AB3B8-B938-416C-8B59-7F843F9A7695}" type="slidenum">
              <a:rPr lang="en-US" smtClean="0"/>
              <a:t>‹#›</a:t>
            </a:fld>
            <a:endParaRPr lang="en-US"/>
          </a:p>
        </p:txBody>
      </p:sp>
    </p:spTree>
    <p:extLst>
      <p:ext uri="{BB962C8B-B14F-4D97-AF65-F5344CB8AC3E}">
        <p14:creationId xmlns:p14="http://schemas.microsoft.com/office/powerpoint/2010/main" val="208324232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5111A71-347F-4B9D-ADBD-2BA2E30B1D03}" type="datetimeFigureOut">
              <a:rPr lang="en-US" smtClean="0"/>
              <a:t>6/26/17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0AB3B8-B938-416C-8B59-7F843F9A7695}" type="slidenum">
              <a:rPr lang="en-US" smtClean="0"/>
              <a:t>‹#›</a:t>
            </a:fld>
            <a:endParaRPr lang="en-US"/>
          </a:p>
        </p:txBody>
      </p:sp>
    </p:spTree>
    <p:extLst>
      <p:ext uri="{BB962C8B-B14F-4D97-AF65-F5344CB8AC3E}">
        <p14:creationId xmlns:p14="http://schemas.microsoft.com/office/powerpoint/2010/main" val="2548603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Snip Diagonal Corner Rectangle 8"/>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Snip Diagonal Corner Rectangle 9"/>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dirty="0" smtClean="0"/>
              <a:t>Click to edit Master title style</a:t>
            </a:r>
            <a:endParaRPr dirty="0"/>
          </a:p>
        </p:txBody>
      </p:sp>
      <p:sp>
        <p:nvSpPr>
          <p:cNvPr id="3" name="Content Placeholder 2"/>
          <p:cNvSpPr>
            <a:spLocks noGrp="1"/>
          </p:cNvSpPr>
          <p:nvPr>
            <p:ph idx="1"/>
          </p:nvPr>
        </p:nvSpPr>
        <p:spPr/>
        <p:txBody>
          <a:bodyPr/>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4" name="Date Placeholder 3"/>
          <p:cNvSpPr>
            <a:spLocks noGrp="1"/>
          </p:cNvSpPr>
          <p:nvPr>
            <p:ph type="dt" sz="half" idx="10"/>
          </p:nvPr>
        </p:nvSpPr>
        <p:spPr/>
        <p:txBody>
          <a:bodyPr/>
          <a:lstStyle/>
          <a:p>
            <a:fld id="{2E92F127-D947-4156-ADE8-D12B34C3C709}" type="datetimeFigureOut">
              <a:rPr lang="en-US" smtClean="0"/>
              <a:t>6/26/17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148CE6-C91D-4666-A230-AEC0015EEEE8}"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5111A71-347F-4B9D-ADBD-2BA2E30B1D03}" type="datetimeFigureOut">
              <a:rPr lang="en-US" smtClean="0"/>
              <a:t>6/26/17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0AB3B8-B938-416C-8B59-7F843F9A7695}" type="slidenum">
              <a:rPr lang="en-US" smtClean="0"/>
              <a:t>‹#›</a:t>
            </a:fld>
            <a:endParaRPr lang="en-US"/>
          </a:p>
        </p:txBody>
      </p:sp>
    </p:spTree>
    <p:extLst>
      <p:ext uri="{BB962C8B-B14F-4D97-AF65-F5344CB8AC3E}">
        <p14:creationId xmlns:p14="http://schemas.microsoft.com/office/powerpoint/2010/main" val="37063383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111A71-347F-4B9D-ADBD-2BA2E30B1D03}" type="datetimeFigureOut">
              <a:rPr lang="en-US" smtClean="0"/>
              <a:t>6/26/17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0AB3B8-B938-416C-8B59-7F843F9A7695}" type="slidenum">
              <a:rPr lang="en-US" smtClean="0"/>
              <a:t>‹#›</a:t>
            </a:fld>
            <a:endParaRPr lang="en-US"/>
          </a:p>
        </p:txBody>
      </p:sp>
    </p:spTree>
    <p:extLst>
      <p:ext uri="{BB962C8B-B14F-4D97-AF65-F5344CB8AC3E}">
        <p14:creationId xmlns:p14="http://schemas.microsoft.com/office/powerpoint/2010/main" val="133425721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111A71-347F-4B9D-ADBD-2BA2E30B1D03}" type="datetimeFigureOut">
              <a:rPr lang="en-US" smtClean="0"/>
              <a:t>6/26/17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0AB3B8-B938-416C-8B59-7F843F9A7695}" type="slidenum">
              <a:rPr lang="en-US" smtClean="0"/>
              <a:t>‹#›</a:t>
            </a:fld>
            <a:endParaRPr lang="en-US"/>
          </a:p>
        </p:txBody>
      </p:sp>
    </p:spTree>
    <p:extLst>
      <p:ext uri="{BB962C8B-B14F-4D97-AF65-F5344CB8AC3E}">
        <p14:creationId xmlns:p14="http://schemas.microsoft.com/office/powerpoint/2010/main" val="313646174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111A71-347F-4B9D-ADBD-2BA2E30B1D03}" type="datetimeFigureOut">
              <a:rPr lang="en-US" smtClean="0"/>
              <a:t>6/26/17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0AB3B8-B938-416C-8B59-7F843F9A7695}" type="slidenum">
              <a:rPr lang="en-US" smtClean="0"/>
              <a:t>‹#›</a:t>
            </a:fld>
            <a:endParaRPr lang="en-US"/>
          </a:p>
        </p:txBody>
      </p:sp>
    </p:spTree>
    <p:extLst>
      <p:ext uri="{BB962C8B-B14F-4D97-AF65-F5344CB8AC3E}">
        <p14:creationId xmlns:p14="http://schemas.microsoft.com/office/powerpoint/2010/main" val="269082930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111A71-347F-4B9D-ADBD-2BA2E30B1D03}" type="datetimeFigureOut">
              <a:rPr lang="en-US" smtClean="0"/>
              <a:t>6/26/17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0AB3B8-B938-416C-8B59-7F843F9A7695}" type="slidenum">
              <a:rPr lang="en-US" smtClean="0"/>
              <a:t>‹#›</a:t>
            </a:fld>
            <a:endParaRPr lang="en-US"/>
          </a:p>
        </p:txBody>
      </p:sp>
    </p:spTree>
    <p:extLst>
      <p:ext uri="{BB962C8B-B14F-4D97-AF65-F5344CB8AC3E}">
        <p14:creationId xmlns:p14="http://schemas.microsoft.com/office/powerpoint/2010/main" val="82183428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111A71-347F-4B9D-ADBD-2BA2E30B1D03}" type="datetimeFigureOut">
              <a:rPr lang="en-US" smtClean="0"/>
              <a:t>6/26/17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0AB3B8-B938-416C-8B59-7F843F9A7695}" type="slidenum">
              <a:rPr lang="en-US" smtClean="0"/>
              <a:t>‹#›</a:t>
            </a:fld>
            <a:endParaRPr lang="en-US"/>
          </a:p>
        </p:txBody>
      </p:sp>
    </p:spTree>
    <p:extLst>
      <p:ext uri="{BB962C8B-B14F-4D97-AF65-F5344CB8AC3E}">
        <p14:creationId xmlns:p14="http://schemas.microsoft.com/office/powerpoint/2010/main" val="23297774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grpSp>
        <p:nvGrpSpPr>
          <p:cNvPr id="6" name="Group 14"/>
          <p:cNvGrpSpPr/>
          <p:nvPr/>
        </p:nvGrpSpPr>
        <p:grpSpPr>
          <a:xfrm>
            <a:off x="-1" y="3379694"/>
            <a:ext cx="7543801" cy="2604247"/>
            <a:chOff x="-1" y="3379694"/>
            <a:chExt cx="7543801" cy="2604247"/>
          </a:xfrm>
        </p:grpSpPr>
        <p:grpSp>
          <p:nvGrpSpPr>
            <p:cNvPr id="9" name="Group 11"/>
            <p:cNvGrpSpPr/>
            <p:nvPr/>
          </p:nvGrpSpPr>
          <p:grpSpPr>
            <a:xfrm>
              <a:off x="-1" y="3379694"/>
              <a:ext cx="7543801" cy="2604247"/>
              <a:chOff x="-1" y="3379694"/>
              <a:chExt cx="7543801" cy="2604247"/>
            </a:xfrm>
          </p:grpSpPr>
          <p:sp>
            <p:nvSpPr>
              <p:cNvPr id="17" name="Snip Single Corner Rectangle 16"/>
              <p:cNvSpPr/>
              <p:nvPr/>
            </p:nvSpPr>
            <p:spPr>
              <a:xfrm flipV="1">
                <a:off x="-1" y="3393141"/>
                <a:ext cx="7543800" cy="2590800"/>
              </a:xfrm>
              <a:prstGeom prst="snip1Rect">
                <a:avLst>
                  <a:gd name="adj" fmla="val 737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8" name="Straight Connector 17"/>
              <p:cNvCxnSpPr/>
              <p:nvPr/>
            </p:nvCxnSpPr>
            <p:spPr>
              <a:xfrm>
                <a:off x="0" y="3379694"/>
                <a:ext cx="7543800" cy="23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16" name="Teardrop 15"/>
            <p:cNvSpPr/>
            <p:nvPr/>
          </p:nvSpPr>
          <p:spPr>
            <a:xfrm>
              <a:off x="6817659" y="3621741"/>
              <a:ext cx="394447" cy="394447"/>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1371600" y="3913281"/>
            <a:ext cx="5867400" cy="1470025"/>
          </a:xfrm>
        </p:spPr>
        <p:txBody>
          <a:bodyPr>
            <a:normAutofit/>
          </a:bodyPr>
          <a:lstStyle>
            <a:lvl1pPr algn="r">
              <a:defRPr sz="4600"/>
            </a:lvl1pPr>
          </a:lstStyle>
          <a:p>
            <a:r>
              <a:rPr lang="en-US" smtClean="0"/>
              <a:t>Click to edit Master title style</a:t>
            </a:r>
            <a:endParaRPr/>
          </a:p>
        </p:txBody>
      </p:sp>
      <p:sp>
        <p:nvSpPr>
          <p:cNvPr id="3" name="Subtitle 2"/>
          <p:cNvSpPr>
            <a:spLocks noGrp="1"/>
          </p:cNvSpPr>
          <p:nvPr>
            <p:ph type="subTitle" idx="1"/>
          </p:nvPr>
        </p:nvSpPr>
        <p:spPr>
          <a:xfrm>
            <a:off x="1371600" y="5396753"/>
            <a:ext cx="5867400" cy="573741"/>
          </a:xfrm>
        </p:spPr>
        <p:txBody>
          <a:bodyPr>
            <a:normAutofit/>
          </a:bodyPr>
          <a:lstStyle>
            <a:lvl1pPr marL="0" indent="0" algn="r">
              <a:spcBef>
                <a:spcPct val="0"/>
              </a:spcBef>
              <a:buNone/>
              <a:defRPr sz="1400">
                <a:solidFill>
                  <a:schemeClr val="tx1">
                    <a:lumMod val="90000"/>
                    <a:lumOff val="1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rot="16200000">
            <a:off x="-734076" y="4503737"/>
            <a:ext cx="2057400" cy="365125"/>
          </a:xfrm>
        </p:spPr>
        <p:txBody>
          <a:bodyPr lIns="91440" tIns="0" bIns="0" anchor="b" anchorCtr="0"/>
          <a:lstStyle>
            <a:lvl1pPr>
              <a:defRPr sz="1400" b="1">
                <a:solidFill>
                  <a:schemeClr val="bg1">
                    <a:lumMod val="50000"/>
                  </a:schemeClr>
                </a:solidFill>
              </a:defRPr>
            </a:lvl1pPr>
          </a:lstStyle>
          <a:p>
            <a:fld id="{2E92F127-D947-4156-ADE8-D12B34C3C709}" type="datetimeFigureOut">
              <a:rPr lang="en-US" smtClean="0"/>
              <a:t>6/26/17</a:t>
            </a:fld>
            <a:endParaRPr lang="en-US"/>
          </a:p>
        </p:txBody>
      </p:sp>
      <p:sp>
        <p:nvSpPr>
          <p:cNvPr id="5" name="Footer Placeholder 4"/>
          <p:cNvSpPr>
            <a:spLocks noGrp="1"/>
          </p:cNvSpPr>
          <p:nvPr>
            <p:ph type="ftr" sz="quarter" idx="11"/>
          </p:nvPr>
        </p:nvSpPr>
        <p:spPr>
          <a:xfrm rot="16200000">
            <a:off x="-356811" y="4503737"/>
            <a:ext cx="2057397" cy="365125"/>
          </a:xfrm>
        </p:spPr>
        <p:txBody>
          <a:bodyPr lIns="91440" tIns="0" bIns="0" anchor="t" anchorCtr="0"/>
          <a:lstStyle>
            <a:lvl1pPr algn="l">
              <a:defRPr b="1">
                <a:solidFill>
                  <a:schemeClr val="bg1">
                    <a:lumMod val="75000"/>
                  </a:schemeClr>
                </a:solidFill>
              </a:defRPr>
            </a:lvl1pPr>
          </a:lstStyle>
          <a:p>
            <a:endParaRPr lang="en-US"/>
          </a:p>
        </p:txBody>
      </p:sp>
      <p:sp>
        <p:nvSpPr>
          <p:cNvPr id="12" name="Picture Placeholder 11"/>
          <p:cNvSpPr>
            <a:spLocks noGrp="1"/>
          </p:cNvSpPr>
          <p:nvPr>
            <p:ph type="pic" sz="quarter" idx="12"/>
          </p:nvPr>
        </p:nvSpPr>
        <p:spPr>
          <a:xfrm>
            <a:off x="0" y="676835"/>
            <a:ext cx="7543800" cy="2587752"/>
          </a:xfrm>
          <a:effectLst>
            <a:outerShdw blurRad="50800" dist="63500" dir="2700000" algn="tl" rotWithShape="0">
              <a:prstClr val="black">
                <a:alpha val="50000"/>
              </a:prstClr>
            </a:outerShdw>
          </a:effectLst>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6" name="Group 6"/>
          <p:cNvGrpSpPr/>
          <p:nvPr/>
        </p:nvGrpSpPr>
        <p:grpSpPr>
          <a:xfrm flipH="1">
            <a:off x="1600199" y="2126877"/>
            <a:ext cx="7543801" cy="2604247"/>
            <a:chOff x="-1" y="3379694"/>
            <a:chExt cx="7543801" cy="2604247"/>
          </a:xfrm>
        </p:grpSpPr>
        <p:grpSp>
          <p:nvGrpSpPr>
            <p:cNvPr id="7" name="Group 11"/>
            <p:cNvGrpSpPr/>
            <p:nvPr/>
          </p:nvGrpSpPr>
          <p:grpSpPr>
            <a:xfrm>
              <a:off x="-1" y="3379694"/>
              <a:ext cx="7543801" cy="2604247"/>
              <a:chOff x="-1" y="3379694"/>
              <a:chExt cx="7543801" cy="2604247"/>
            </a:xfrm>
          </p:grpSpPr>
          <p:sp>
            <p:nvSpPr>
              <p:cNvPr id="10" name="Snip Single Corner Rectangle 9"/>
              <p:cNvSpPr/>
              <p:nvPr/>
            </p:nvSpPr>
            <p:spPr>
              <a:xfrm flipV="1">
                <a:off x="-1" y="3393141"/>
                <a:ext cx="7543800" cy="2590800"/>
              </a:xfrm>
              <a:prstGeom prst="snip1Rect">
                <a:avLst>
                  <a:gd name="adj" fmla="val 737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1" name="Straight Connector 10"/>
              <p:cNvCxnSpPr/>
              <p:nvPr/>
            </p:nvCxnSpPr>
            <p:spPr>
              <a:xfrm>
                <a:off x="0" y="3379694"/>
                <a:ext cx="7543800" cy="23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9" name="Teardrop 8"/>
            <p:cNvSpPr/>
            <p:nvPr/>
          </p:nvSpPr>
          <p:spPr>
            <a:xfrm flipH="1">
              <a:off x="228599" y="3621741"/>
              <a:ext cx="394447" cy="394447"/>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1736105" y="2653553"/>
            <a:ext cx="5870448" cy="1472184"/>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tx1">
                    <a:lumMod val="90000"/>
                    <a:lumOff val="10000"/>
                  </a:schemeClr>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1736105" y="4134881"/>
            <a:ext cx="5870448" cy="576072"/>
          </a:xfrm>
        </p:spPr>
        <p:txBody>
          <a:bodyPr vert="horz" lIns="91440" tIns="45720" rIns="91440" bIns="45720" rtlCol="0">
            <a:normAutofit/>
          </a:bodyPr>
          <a:lstStyle>
            <a:lvl1pPr marL="0" indent="0" algn="l" defTabSz="914400" rtl="0" eaLnBrk="1" latinLnBrk="0" hangingPunct="1">
              <a:spcBef>
                <a:spcPts val="0"/>
              </a:spcBef>
              <a:buClr>
                <a:schemeClr val="accent1"/>
              </a:buClr>
              <a:buSzPct val="90000"/>
              <a:buFont typeface="Wingdings 2" pitchFamily="18" charset="2"/>
              <a:buNone/>
              <a:defRPr sz="1400" kern="1200">
                <a:solidFill>
                  <a:schemeClr val="tx1">
                    <a:lumMod val="90000"/>
                    <a:lumOff val="10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a:xfrm rot="16200000">
            <a:off x="8033590" y="3475037"/>
            <a:ext cx="1828801" cy="365125"/>
          </a:xfrm>
        </p:spPr>
        <p:txBody>
          <a:bodyPr vert="horz" lIns="91440" tIns="0" rIns="91440" bIns="0" rtlCol="0" anchor="t" anchorCtr="0"/>
          <a:lstStyle>
            <a:lvl1pPr marL="0" algn="l" defTabSz="914400" rtl="0" eaLnBrk="1" latinLnBrk="0" hangingPunct="1">
              <a:defRPr sz="1100" b="1" kern="1200">
                <a:solidFill>
                  <a:schemeClr val="bg1">
                    <a:lumMod val="75000"/>
                  </a:schemeClr>
                </a:solidFill>
                <a:latin typeface="+mn-lt"/>
                <a:ea typeface="+mn-ea"/>
                <a:cs typeface="+mn-cs"/>
              </a:defRPr>
            </a:lvl1pPr>
          </a:lstStyle>
          <a:p>
            <a:endParaRPr lang="en-US"/>
          </a:p>
        </p:txBody>
      </p:sp>
      <p:sp>
        <p:nvSpPr>
          <p:cNvPr id="4" name="Date Placeholder 3"/>
          <p:cNvSpPr>
            <a:spLocks noGrp="1"/>
          </p:cNvSpPr>
          <p:nvPr>
            <p:ph type="dt" sz="half" idx="10"/>
          </p:nvPr>
        </p:nvSpPr>
        <p:spPr>
          <a:xfrm rot="16200000">
            <a:off x="7658009" y="3475037"/>
            <a:ext cx="1828800" cy="365125"/>
          </a:xfrm>
        </p:spPr>
        <p:txBody>
          <a:bodyPr vert="horz" lIns="91440" tIns="0" rIns="91440" bIns="0" rtlCol="0" anchor="b" anchorCtr="0"/>
          <a:lstStyle>
            <a:lvl1pPr marL="0" algn="l" defTabSz="914400" rtl="0" eaLnBrk="1" latinLnBrk="0" hangingPunct="1">
              <a:defRPr sz="1400" b="1" kern="1200">
                <a:solidFill>
                  <a:schemeClr val="bg1">
                    <a:lumMod val="50000"/>
                  </a:schemeClr>
                </a:solidFill>
                <a:latin typeface="+mn-lt"/>
                <a:ea typeface="+mn-ea"/>
                <a:cs typeface="+mn-cs"/>
              </a:defRPr>
            </a:lvl1pPr>
          </a:lstStyle>
          <a:p>
            <a:fld id="{2E92F127-D947-4156-ADE8-D12B34C3C709}" type="datetimeFigureOut">
              <a:rPr lang="en-US" smtClean="0"/>
              <a:t>6/26/17</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Snip Diagonal Corner Rectangle 10"/>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Snip Diagonal Corner Rectangle 11"/>
          <p:cNvSpPr/>
          <p:nvPr/>
        </p:nvSpPr>
        <p:spPr>
          <a:xfrm flipV="1">
            <a:off x="110067" y="228596"/>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779463" y="295833"/>
            <a:ext cx="7583488" cy="1143000"/>
          </a:xfrm>
        </p:spPr>
        <p:txBody>
          <a:bodyPr/>
          <a:lstStyle/>
          <a:p>
            <a:r>
              <a:rPr lang="en-US" dirty="0" smtClean="0"/>
              <a:t>Click to edit Master title style</a:t>
            </a:r>
            <a:endParaRPr dirty="0"/>
          </a:p>
        </p:txBody>
      </p:sp>
      <p:sp>
        <p:nvSpPr>
          <p:cNvPr id="3" name="Content Placeholder 2"/>
          <p:cNvSpPr>
            <a:spLocks noGrp="1"/>
          </p:cNvSpPr>
          <p:nvPr>
            <p:ph sz="half" idx="1"/>
          </p:nvPr>
        </p:nvSpPr>
        <p:spPr>
          <a:xfrm>
            <a:off x="779461" y="1981201"/>
            <a:ext cx="3657600" cy="3975100"/>
          </a:xfrm>
        </p:spPr>
        <p:txBody>
          <a:bodyPr>
            <a:normAutofit/>
          </a:bodyPr>
          <a:lstStyle>
            <a:lvl1pPr>
              <a:defRPr sz="2400"/>
            </a:lvl1pPr>
            <a:lvl2pPr>
              <a:defRPr sz="2200"/>
            </a:lvl2pPr>
            <a:lvl3pPr>
              <a:defRPr sz="2000"/>
            </a:lvl3pPr>
            <a:lvl4pPr>
              <a:defRPr sz="1800"/>
            </a:lvl4pPr>
            <a:lvl5pPr>
              <a:defRPr sz="16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4" name="Content Placeholder 3"/>
          <p:cNvSpPr>
            <a:spLocks noGrp="1"/>
          </p:cNvSpPr>
          <p:nvPr>
            <p:ph sz="half" idx="2"/>
          </p:nvPr>
        </p:nvSpPr>
        <p:spPr>
          <a:xfrm>
            <a:off x="4705351" y="1981201"/>
            <a:ext cx="3657600" cy="3975100"/>
          </a:xfrm>
        </p:spPr>
        <p:txBody>
          <a:bodyPr>
            <a:normAutofit/>
          </a:bodyPr>
          <a:lstStyle>
            <a:lvl1pPr>
              <a:defRPr sz="2400"/>
            </a:lvl1pPr>
            <a:lvl2pPr>
              <a:defRPr sz="2200"/>
            </a:lvl2pPr>
            <a:lvl3pPr>
              <a:defRPr sz="2000"/>
            </a:lvl3pPr>
            <a:lvl4pPr>
              <a:defRPr sz="1800"/>
            </a:lvl4pPr>
            <a:lvl5pPr>
              <a:defRPr sz="1600"/>
            </a:lvl5pPr>
            <a:lvl6pPr marL="1946275" indent="-344488">
              <a:defRPr sz="1800"/>
            </a:lvl6pPr>
            <a:lvl7pPr marL="1946275" indent="-344488">
              <a:defRPr sz="1800"/>
            </a:lvl7pPr>
            <a:lvl8pPr marL="1946275" indent="-344488">
              <a:defRPr sz="1800"/>
            </a:lvl8pPr>
            <a:lvl9pPr marL="1946275" indent="-344488">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5" name="Date Placeholder 4"/>
          <p:cNvSpPr>
            <a:spLocks noGrp="1"/>
          </p:cNvSpPr>
          <p:nvPr>
            <p:ph type="dt" sz="half" idx="10"/>
          </p:nvPr>
        </p:nvSpPr>
        <p:spPr/>
        <p:txBody>
          <a:bodyPr/>
          <a:lstStyle/>
          <a:p>
            <a:fld id="{2E92F127-D947-4156-ADE8-D12B34C3C709}" type="datetimeFigureOut">
              <a:rPr lang="en-US" smtClean="0"/>
              <a:t>6/26/17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148CE6-C91D-4666-A230-AEC0015EEEE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2" name="Snip Diagonal Corner Rectangle 11"/>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Snip Diagonal Corner Rectangle 12"/>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779463" y="295833"/>
            <a:ext cx="7583488"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3" y="1852426"/>
            <a:ext cx="3657600" cy="868362"/>
          </a:xfrm>
        </p:spPr>
        <p:txBody>
          <a:bodyPr anchor="ctr" anchorCtr="0">
            <a:noAutofit/>
          </a:bodyPr>
          <a:lstStyle>
            <a:lvl1pPr marL="0" indent="0" algn="ctr">
              <a:spcBef>
                <a:spcPct val="0"/>
              </a:spcBef>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3" y="2743200"/>
            <a:ext cx="3657600" cy="3213100"/>
          </a:xfrm>
        </p:spPr>
        <p:txBody>
          <a:bodyPr>
            <a:normAutofit/>
          </a:bodyPr>
          <a:lstStyle>
            <a:lvl1pPr>
              <a:defRPr sz="20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05351" y="1852426"/>
            <a:ext cx="3657600" cy="868362"/>
          </a:xfrm>
        </p:spPr>
        <p:txBody>
          <a:bodyPr anchor="ctr" anchorCtr="0">
            <a:noAutofit/>
          </a:bodyPr>
          <a:lstStyle>
            <a:lvl1pPr marL="0" indent="0" algn="ctr">
              <a:spcBef>
                <a:spcPct val="0"/>
              </a:spcBef>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5351" y="2743200"/>
            <a:ext cx="3657600" cy="3213100"/>
          </a:xfrm>
        </p:spPr>
        <p:txBody>
          <a:bodyPr>
            <a:normAutofit/>
          </a:bodyPr>
          <a:lstStyle>
            <a:lvl1pPr>
              <a:defRPr sz="20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2E92F127-D947-4156-ADE8-D12B34C3C709}" type="datetimeFigureOut">
              <a:rPr lang="en-US" smtClean="0"/>
              <a:t>6/26/17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148CE6-C91D-4666-A230-AEC0015EEEE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Snip Diagonal Corner Rectangle 8"/>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Snip Diagonal Corner Rectangle 9"/>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2E92F127-D947-4156-ADE8-D12B34C3C709}" type="datetimeFigureOut">
              <a:rPr lang="en-US" smtClean="0"/>
              <a:t>6/26/17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148CE6-C91D-4666-A230-AEC0015EEEE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Snip Diagonal Corner Rectangle 5"/>
          <p:cNvSpPr/>
          <p:nvPr/>
        </p:nvSpPr>
        <p:spPr>
          <a:xfrm flipV="1">
            <a:off x="228600" y="228600"/>
            <a:ext cx="8686800" cy="6387352"/>
          </a:xfrm>
          <a:prstGeom prst="snip2DiagRect">
            <a:avLst>
              <a:gd name="adj1" fmla="val 0"/>
              <a:gd name="adj2" fmla="val 252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2E92F127-D947-4156-ADE8-D12B34C3C709}" type="datetimeFigureOut">
              <a:rPr lang="en-US" smtClean="0"/>
              <a:t>6/26/17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148CE6-C91D-4666-A230-AEC0015EEEE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1" name="Group 11"/>
          <p:cNvGrpSpPr/>
          <p:nvPr/>
        </p:nvGrpSpPr>
        <p:grpSpPr>
          <a:xfrm>
            <a:off x="228600" y="228600"/>
            <a:ext cx="4251960" cy="6387352"/>
            <a:chOff x="228600" y="228600"/>
            <a:chExt cx="4251960" cy="6387352"/>
          </a:xfrm>
        </p:grpSpPr>
        <p:sp>
          <p:nvSpPr>
            <p:cNvPr id="13" name="Snip Diagonal Corner Rectangle 12"/>
            <p:cNvSpPr/>
            <p:nvPr/>
          </p:nvSpPr>
          <p:spPr>
            <a:xfrm flipV="1">
              <a:off x="228600" y="228600"/>
              <a:ext cx="4251960" cy="6387352"/>
            </a:xfrm>
            <a:prstGeom prst="snip2DiagRect">
              <a:avLst>
                <a:gd name="adj1" fmla="val 0"/>
                <a:gd name="adj2" fmla="val 379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Teardrop 13"/>
            <p:cNvSpPr>
              <a:spLocks noChangeAspect="1"/>
            </p:cNvSpPr>
            <p:nvPr/>
          </p:nvSpPr>
          <p:spPr>
            <a:xfrm>
              <a:off x="3886200" y="432548"/>
              <a:ext cx="355002" cy="355002"/>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5" name="Snip Diagonal Corner Rectangle 14"/>
          <p:cNvSpPr/>
          <p:nvPr/>
        </p:nvSpPr>
        <p:spPr>
          <a:xfrm flipV="1">
            <a:off x="4648200" y="228600"/>
            <a:ext cx="4251960" cy="6387352"/>
          </a:xfrm>
          <a:prstGeom prst="snip2DiagRect">
            <a:avLst>
              <a:gd name="adj1" fmla="val 0"/>
              <a:gd name="adj2" fmla="val 379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525780" y="2177303"/>
            <a:ext cx="3657600" cy="1162050"/>
          </a:xfrm>
        </p:spPr>
        <p:txBody>
          <a:bodyPr anchor="b">
            <a:normAutofit/>
          </a:bodyPr>
          <a:lstStyle>
            <a:lvl1pPr algn="l">
              <a:defRPr sz="3000" b="0">
                <a:solidFill>
                  <a:schemeClr val="accent1"/>
                </a:solidFill>
              </a:defRPr>
            </a:lvl1pPr>
          </a:lstStyle>
          <a:p>
            <a:r>
              <a:rPr lang="en-US" smtClean="0"/>
              <a:t>Click to edit Master title style</a:t>
            </a:r>
            <a:endParaRPr/>
          </a:p>
        </p:txBody>
      </p:sp>
      <p:sp>
        <p:nvSpPr>
          <p:cNvPr id="3" name="Content Placeholder 2"/>
          <p:cNvSpPr>
            <a:spLocks noGrp="1"/>
          </p:cNvSpPr>
          <p:nvPr>
            <p:ph idx="1"/>
          </p:nvPr>
        </p:nvSpPr>
        <p:spPr>
          <a:xfrm>
            <a:off x="4945380" y="609600"/>
            <a:ext cx="3657600" cy="53340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25780" y="3352799"/>
            <a:ext cx="3657600" cy="2590801"/>
          </a:xfrm>
        </p:spPr>
        <p:txBody>
          <a:bodyPr>
            <a:normAutofit/>
          </a:bodyPr>
          <a:lstStyle>
            <a:lvl1pPr marL="0" indent="0">
              <a:lnSpc>
                <a:spcPct val="110000"/>
              </a:lnSpc>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62000" y="6297706"/>
            <a:ext cx="1295400" cy="365125"/>
          </a:xfrm>
        </p:spPr>
        <p:txBody>
          <a:bodyPr/>
          <a:lstStyle/>
          <a:p>
            <a:fld id="{2E92F127-D947-4156-ADE8-D12B34C3C709}" type="datetimeFigureOut">
              <a:rPr lang="en-US" smtClean="0"/>
              <a:t>6/26/17</a:t>
            </a:fld>
            <a:endParaRPr lang="en-US"/>
          </a:p>
        </p:txBody>
      </p:sp>
      <p:sp>
        <p:nvSpPr>
          <p:cNvPr id="6" name="Footer Placeholder 5"/>
          <p:cNvSpPr>
            <a:spLocks noGrp="1"/>
          </p:cNvSpPr>
          <p:nvPr>
            <p:ph type="ftr" sz="quarter" idx="11"/>
          </p:nvPr>
        </p:nvSpPr>
        <p:spPr>
          <a:xfrm>
            <a:off x="2057400" y="6297706"/>
            <a:ext cx="2339788" cy="365125"/>
          </a:xfrm>
        </p:spPr>
        <p:txBody>
          <a:bodyPr/>
          <a:lstStyle/>
          <a:p>
            <a:endParaRPr lang="en-US"/>
          </a:p>
        </p:txBody>
      </p:sp>
      <p:sp>
        <p:nvSpPr>
          <p:cNvPr id="7" name="Slide Number Placeholder 6"/>
          <p:cNvSpPr>
            <a:spLocks noGrp="1"/>
          </p:cNvSpPr>
          <p:nvPr>
            <p:ph type="sldNum" sz="quarter" idx="12"/>
          </p:nvPr>
        </p:nvSpPr>
        <p:spPr>
          <a:xfrm>
            <a:off x="304800" y="6297706"/>
            <a:ext cx="443753" cy="365125"/>
          </a:xfrm>
        </p:spPr>
        <p:txBody>
          <a:bodyPr/>
          <a:lstStyle>
            <a:lvl1pPr algn="l">
              <a:defRPr/>
            </a:lvl1pPr>
          </a:lstStyle>
          <a:p>
            <a:fld id="{0D148CE6-C91D-4666-A230-AEC0015EEEE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5.xml"/><Relationship Id="rId12" Type="http://schemas.openxmlformats.org/officeDocument/2006/relationships/theme" Target="../theme/theme2.xml"/><Relationship Id="rId1" Type="http://schemas.openxmlformats.org/officeDocument/2006/relationships/slideLayout" Target="../slideLayouts/slideLayout15.xml"/><Relationship Id="rId2" Type="http://schemas.openxmlformats.org/officeDocument/2006/relationships/slideLayout" Target="../slideLayouts/slideLayout16.xml"/><Relationship Id="rId3" Type="http://schemas.openxmlformats.org/officeDocument/2006/relationships/slideLayout" Target="../slideLayouts/slideLayout17.xml"/><Relationship Id="rId4" Type="http://schemas.openxmlformats.org/officeDocument/2006/relationships/slideLayout" Target="../slideLayouts/slideLayout18.xml"/><Relationship Id="rId5" Type="http://schemas.openxmlformats.org/officeDocument/2006/relationships/slideLayout" Target="../slideLayouts/slideLayout19.xml"/><Relationship Id="rId6" Type="http://schemas.openxmlformats.org/officeDocument/2006/relationships/slideLayout" Target="../slideLayouts/slideLayout20.xml"/><Relationship Id="rId7" Type="http://schemas.openxmlformats.org/officeDocument/2006/relationships/slideLayout" Target="../slideLayouts/slideLayout21.xml"/><Relationship Id="rId8" Type="http://schemas.openxmlformats.org/officeDocument/2006/relationships/slideLayout" Target="../slideLayouts/slideLayout22.xml"/><Relationship Id="rId9" Type="http://schemas.openxmlformats.org/officeDocument/2006/relationships/slideLayout" Target="../slideLayouts/slideLayout23.xml"/><Relationship Id="rId10"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79463" y="295833"/>
            <a:ext cx="7583488" cy="1143000"/>
          </a:xfrm>
          <a:prstGeom prst="rect">
            <a:avLst/>
          </a:prstGeom>
        </p:spPr>
        <p:txBody>
          <a:bodyPr vert="horz" lIns="91440" tIns="45720" rIns="91440" bIns="45720" rtlCol="0" anchor="b" anchorCtr="0">
            <a:normAutofit/>
          </a:bodyPr>
          <a:lstStyle/>
          <a:p>
            <a:r>
              <a:rPr lang="en-US" dirty="0" smtClean="0"/>
              <a:t>Click to edit Master title style</a:t>
            </a:r>
            <a:endParaRPr dirty="0"/>
          </a:p>
        </p:txBody>
      </p:sp>
      <p:sp>
        <p:nvSpPr>
          <p:cNvPr id="3" name="Text Placeholder 2"/>
          <p:cNvSpPr>
            <a:spLocks noGrp="1"/>
          </p:cNvSpPr>
          <p:nvPr>
            <p:ph type="body" idx="1"/>
          </p:nvPr>
        </p:nvSpPr>
        <p:spPr>
          <a:xfrm>
            <a:off x="779463" y="1949824"/>
            <a:ext cx="7583488" cy="4007224"/>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4" name="Date Placeholder 3"/>
          <p:cNvSpPr>
            <a:spLocks noGrp="1"/>
          </p:cNvSpPr>
          <p:nvPr>
            <p:ph type="dt" sz="half" idx="2"/>
          </p:nvPr>
        </p:nvSpPr>
        <p:spPr>
          <a:xfrm>
            <a:off x="228600" y="6243918"/>
            <a:ext cx="2133600" cy="365125"/>
          </a:xfrm>
          <a:prstGeom prst="rect">
            <a:avLst/>
          </a:prstGeom>
        </p:spPr>
        <p:txBody>
          <a:bodyPr vert="horz" lIns="91440" tIns="45720" rIns="91440" bIns="45720" rtlCol="0" anchor="ctr"/>
          <a:lstStyle>
            <a:lvl1pPr algn="l">
              <a:defRPr sz="1100" b="1">
                <a:solidFill>
                  <a:schemeClr val="bg1">
                    <a:lumMod val="65000"/>
                  </a:schemeClr>
                </a:solidFill>
              </a:defRPr>
            </a:lvl1pPr>
          </a:lstStyle>
          <a:p>
            <a:fld id="{2E92F127-D947-4156-ADE8-D12B34C3C709}" type="datetimeFigureOut">
              <a:rPr lang="en-US" smtClean="0"/>
              <a:t>6/26/17</a:t>
            </a:fld>
            <a:endParaRPr lang="en-US"/>
          </a:p>
        </p:txBody>
      </p:sp>
      <p:sp>
        <p:nvSpPr>
          <p:cNvPr id="5" name="Footer Placeholder 4"/>
          <p:cNvSpPr>
            <a:spLocks noGrp="1"/>
          </p:cNvSpPr>
          <p:nvPr>
            <p:ph type="ftr" sz="quarter" idx="3"/>
          </p:nvPr>
        </p:nvSpPr>
        <p:spPr>
          <a:xfrm>
            <a:off x="5867400" y="6248400"/>
            <a:ext cx="2895600" cy="365125"/>
          </a:xfrm>
          <a:prstGeom prst="rect">
            <a:avLst/>
          </a:prstGeom>
        </p:spPr>
        <p:txBody>
          <a:bodyPr vert="horz" lIns="91440" tIns="45720" rIns="91440" bIns="45720" rtlCol="0" anchor="ctr"/>
          <a:lstStyle>
            <a:lvl1pPr algn="r">
              <a:defRPr sz="1100" b="1">
                <a:solidFill>
                  <a:schemeClr val="bg1">
                    <a:lumMod val="65000"/>
                  </a:schemeClr>
                </a:solidFill>
              </a:defRPr>
            </a:lvl1pPr>
          </a:lstStyle>
          <a:p>
            <a:endParaRPr lang="en-US"/>
          </a:p>
        </p:txBody>
      </p:sp>
      <p:sp>
        <p:nvSpPr>
          <p:cNvPr id="6" name="Slide Number Placeholder 5"/>
          <p:cNvSpPr>
            <a:spLocks noGrp="1"/>
          </p:cNvSpPr>
          <p:nvPr>
            <p:ph type="sldNum" sz="quarter" idx="4"/>
          </p:nvPr>
        </p:nvSpPr>
        <p:spPr>
          <a:xfrm>
            <a:off x="4305300" y="6248400"/>
            <a:ext cx="533400" cy="365125"/>
          </a:xfrm>
          <a:prstGeom prst="rect">
            <a:avLst/>
          </a:prstGeom>
        </p:spPr>
        <p:txBody>
          <a:bodyPr vert="horz" lIns="91440" tIns="45720" rIns="91440" bIns="45720" rtlCol="0" anchor="ctr"/>
          <a:lstStyle>
            <a:lvl1pPr algn="ctr">
              <a:defRPr sz="1100" b="1">
                <a:solidFill>
                  <a:schemeClr val="bg1">
                    <a:lumMod val="65000"/>
                  </a:schemeClr>
                </a:solidFill>
              </a:defRPr>
            </a:lvl1pPr>
          </a:lstStyle>
          <a:p>
            <a:fld id="{0D148CE6-C91D-4666-A230-AEC0015EEEE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23" r:id="rId1"/>
    <p:sldLayoutId id="2147483824" r:id="rId2"/>
    <p:sldLayoutId id="2147483825" r:id="rId3"/>
    <p:sldLayoutId id="2147483826" r:id="rId4"/>
    <p:sldLayoutId id="2147483827" r:id="rId5"/>
    <p:sldLayoutId id="2147483828" r:id="rId6"/>
    <p:sldLayoutId id="2147483829" r:id="rId7"/>
    <p:sldLayoutId id="2147483830" r:id="rId8"/>
    <p:sldLayoutId id="2147483831" r:id="rId9"/>
    <p:sldLayoutId id="2147483832" r:id="rId10"/>
    <p:sldLayoutId id="2147483833" r:id="rId11"/>
    <p:sldLayoutId id="2147483834" r:id="rId12"/>
    <p:sldLayoutId id="2147483835" r:id="rId13"/>
    <p:sldLayoutId id="2147483836" r:id="rId14"/>
  </p:sldLayoutIdLst>
  <p:txStyles>
    <p:titleStyle>
      <a:lvl1pPr algn="l" defTabSz="914400" rtl="0" eaLnBrk="1" latinLnBrk="0" hangingPunct="1">
        <a:spcBef>
          <a:spcPct val="0"/>
        </a:spcBef>
        <a:buNone/>
        <a:defRPr sz="4400" kern="1200">
          <a:solidFill>
            <a:schemeClr val="tx1">
              <a:lumMod val="90000"/>
              <a:lumOff val="10000"/>
            </a:schemeClr>
          </a:solidFill>
          <a:latin typeface="+mj-lt"/>
          <a:ea typeface="+mj-ea"/>
          <a:cs typeface="+mj-cs"/>
        </a:defRPr>
      </a:lvl1pPr>
    </p:titleStyle>
    <p:bodyStyle>
      <a:lvl1pPr marL="342900" indent="-342900" algn="l" defTabSz="914400" rtl="0" eaLnBrk="1" latinLnBrk="0" hangingPunct="1">
        <a:spcBef>
          <a:spcPts val="2000"/>
        </a:spcBef>
        <a:buClr>
          <a:schemeClr val="accent1"/>
        </a:buClr>
        <a:buSzPct val="90000"/>
        <a:buFont typeface="Wingdings 2" pitchFamily="18" charset="2"/>
        <a:buChar char=""/>
        <a:defRPr sz="2400" kern="1200">
          <a:solidFill>
            <a:schemeClr val="tx1">
              <a:lumMod val="90000"/>
              <a:lumOff val="10000"/>
            </a:schemeClr>
          </a:solidFill>
          <a:latin typeface="+mn-lt"/>
          <a:ea typeface="+mn-ea"/>
          <a:cs typeface="+mn-cs"/>
        </a:defRPr>
      </a:lvl1pPr>
      <a:lvl2pPr marL="685800" indent="-336550" algn="l" defTabSz="914400" rtl="0" eaLnBrk="1" latinLnBrk="0" hangingPunct="1">
        <a:spcBef>
          <a:spcPts val="600"/>
        </a:spcBef>
        <a:buClr>
          <a:schemeClr val="accent1"/>
        </a:buClr>
        <a:buSzPct val="90000"/>
        <a:buFont typeface="Wingdings 2" pitchFamily="18" charset="2"/>
        <a:buChar char=""/>
        <a:defRPr sz="2200" kern="1200">
          <a:solidFill>
            <a:schemeClr val="tx1">
              <a:lumMod val="90000"/>
              <a:lumOff val="10000"/>
            </a:schemeClr>
          </a:solidFill>
          <a:latin typeface="+mn-lt"/>
          <a:ea typeface="+mn-ea"/>
          <a:cs typeface="+mn-cs"/>
        </a:defRPr>
      </a:lvl2pPr>
      <a:lvl3pPr marL="1035050" indent="-349250" algn="l" defTabSz="914400" rtl="0" eaLnBrk="1" latinLnBrk="0" hangingPunct="1">
        <a:spcBef>
          <a:spcPts val="600"/>
        </a:spcBef>
        <a:buClr>
          <a:schemeClr val="accent1"/>
        </a:buClr>
        <a:buSzPct val="90000"/>
        <a:buFont typeface="Wingdings 2" pitchFamily="18" charset="2"/>
        <a:buChar char=""/>
        <a:defRPr sz="2000" kern="1200">
          <a:solidFill>
            <a:schemeClr val="tx1">
              <a:lumMod val="90000"/>
              <a:lumOff val="10000"/>
            </a:schemeClr>
          </a:solidFill>
          <a:latin typeface="+mn-lt"/>
          <a:ea typeface="+mn-ea"/>
          <a:cs typeface="+mn-cs"/>
        </a:defRPr>
      </a:lvl3pPr>
      <a:lvl4pPr marL="1371600" indent="-3365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4pPr>
      <a:lvl5pPr marL="1720850" indent="-349250" algn="l" defTabSz="914400" rtl="0" eaLnBrk="1" latinLnBrk="0" hangingPunct="1">
        <a:spcBef>
          <a:spcPts val="600"/>
        </a:spcBef>
        <a:buClr>
          <a:schemeClr val="accent1"/>
        </a:buClr>
        <a:buSzPct val="90000"/>
        <a:buFont typeface="Wingdings 2" pitchFamily="18" charset="2"/>
        <a:buChar char=""/>
        <a:defRPr sz="1600" kern="1200">
          <a:solidFill>
            <a:schemeClr val="tx1">
              <a:lumMod val="90000"/>
              <a:lumOff val="10000"/>
            </a:schemeClr>
          </a:solidFill>
          <a:latin typeface="+mn-lt"/>
          <a:ea typeface="+mn-ea"/>
          <a:cs typeface="+mn-cs"/>
        </a:defRPr>
      </a:lvl5pPr>
      <a:lvl6pPr marL="2055813" indent="-344488" algn="l" defTabSz="914400" rtl="0" eaLnBrk="1" latinLnBrk="0" hangingPunct="1">
        <a:spcBef>
          <a:spcPct val="20000"/>
        </a:spcBef>
        <a:buClr>
          <a:schemeClr val="accent1"/>
        </a:buClr>
        <a:buSzPct val="90000"/>
        <a:buFont typeface="Wingdings 2" pitchFamily="18" charset="2"/>
        <a:buChar char=""/>
        <a:defRPr lang="en-US" sz="1800" kern="1200" dirty="0" smtClean="0">
          <a:solidFill>
            <a:schemeClr val="tx1">
              <a:lumMod val="90000"/>
              <a:lumOff val="10000"/>
            </a:schemeClr>
          </a:solidFill>
          <a:latin typeface="+mn-lt"/>
          <a:ea typeface="+mn-ea"/>
          <a:cs typeface="+mn-cs"/>
        </a:defRPr>
      </a:lvl6pPr>
      <a:lvl7pPr marL="2398713" indent="-344488" algn="l" defTabSz="914400" rtl="0" eaLnBrk="1" latinLnBrk="0" hangingPunct="1">
        <a:spcBef>
          <a:spcPct val="20000"/>
        </a:spcBef>
        <a:buClr>
          <a:schemeClr val="accent1"/>
        </a:buClr>
        <a:buSzPct val="90000"/>
        <a:buFont typeface="Wingdings 2" pitchFamily="18" charset="2"/>
        <a:buChar char=""/>
        <a:defRPr lang="en-US" sz="1800" kern="1200" dirty="0" smtClean="0">
          <a:solidFill>
            <a:schemeClr val="tx1">
              <a:lumMod val="90000"/>
              <a:lumOff val="10000"/>
            </a:schemeClr>
          </a:solidFill>
          <a:latin typeface="+mn-lt"/>
          <a:ea typeface="+mn-ea"/>
          <a:cs typeface="+mn-cs"/>
        </a:defRPr>
      </a:lvl7pPr>
      <a:lvl8pPr marL="2743200" indent="-344488" algn="l" defTabSz="914400" rtl="0" eaLnBrk="1" latinLnBrk="0" hangingPunct="1">
        <a:spcBef>
          <a:spcPct val="20000"/>
        </a:spcBef>
        <a:buClr>
          <a:schemeClr val="accent1"/>
        </a:buClr>
        <a:buSzPct val="90000"/>
        <a:buFont typeface="Wingdings 2" pitchFamily="18" charset="2"/>
        <a:buChar char=""/>
        <a:defRPr lang="en-US" sz="1800" kern="1200" dirty="0" smtClean="0">
          <a:solidFill>
            <a:schemeClr val="tx1">
              <a:lumMod val="90000"/>
              <a:lumOff val="10000"/>
            </a:schemeClr>
          </a:solidFill>
          <a:latin typeface="+mn-lt"/>
          <a:ea typeface="+mn-ea"/>
          <a:cs typeface="+mn-cs"/>
        </a:defRPr>
      </a:lvl8pPr>
      <a:lvl9pPr marL="3087688" indent="-344488" algn="l" defTabSz="914400" rtl="0" eaLnBrk="1" latinLnBrk="0" hangingPunct="1">
        <a:spcBef>
          <a:spcPct val="20000"/>
        </a:spcBef>
        <a:buClr>
          <a:schemeClr val="accent1"/>
        </a:buClr>
        <a:buSzPct val="90000"/>
        <a:buFont typeface="Wingdings 2" pitchFamily="18" charset="2"/>
        <a:buChar char=""/>
        <a:defRPr lang="en-US" sz="1800" kern="1200" dirty="0">
          <a:solidFill>
            <a:schemeClr val="tx1">
              <a:lumMod val="90000"/>
              <a:lumOff val="10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111A71-347F-4B9D-ADBD-2BA2E30B1D03}" type="datetimeFigureOut">
              <a:rPr lang="en-US" smtClean="0"/>
              <a:t>6/26/17</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0AB3B8-B938-416C-8B59-7F843F9A7695}" type="slidenum">
              <a:rPr lang="en-US" smtClean="0"/>
              <a:t>‹#›</a:t>
            </a:fld>
            <a:endParaRPr lang="en-US"/>
          </a:p>
        </p:txBody>
      </p:sp>
    </p:spTree>
    <p:extLst>
      <p:ext uri="{BB962C8B-B14F-4D97-AF65-F5344CB8AC3E}">
        <p14:creationId xmlns:p14="http://schemas.microsoft.com/office/powerpoint/2010/main" val="3958275540"/>
      </p:ext>
    </p:extLst>
  </p:cSld>
  <p:clrMap bg1="lt1" tx1="dk1" bg2="lt2" tx2="dk2" accent1="accent1" accent2="accent2" accent3="accent3" accent4="accent4" accent5="accent5" accent6="accent6" hlink="hlink" folHlink="folHlink"/>
  <p:sldLayoutIdLst>
    <p:sldLayoutId id="2147483838" r:id="rId1"/>
    <p:sldLayoutId id="2147483839" r:id="rId2"/>
    <p:sldLayoutId id="2147483840" r:id="rId3"/>
    <p:sldLayoutId id="2147483841" r:id="rId4"/>
    <p:sldLayoutId id="2147483842" r:id="rId5"/>
    <p:sldLayoutId id="2147483843" r:id="rId6"/>
    <p:sldLayoutId id="2147483844" r:id="rId7"/>
    <p:sldLayoutId id="2147483845" r:id="rId8"/>
    <p:sldLayoutId id="2147483846" r:id="rId9"/>
    <p:sldLayoutId id="2147483847" r:id="rId10"/>
    <p:sldLayoutId id="214748384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peaconline.org/" TargetMode="External"/><Relationship Id="rId3" Type="http://schemas.openxmlformats.org/officeDocument/2006/relationships/hyperlink" Target="http://oliveviewim.org/curriculum/Ambulatory%20Medicine/"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myladhs.lacounty.gov/ov/SitePages/Home.asp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econsultla.net/mm/main/apps/index.mpl"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oliveviewim.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hyperlink" Target="http://www.amion.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amion.com/"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3913281"/>
            <a:ext cx="7010400" cy="1470025"/>
          </a:xfrm>
        </p:spPr>
        <p:txBody>
          <a:bodyPr>
            <a:noAutofit/>
          </a:bodyPr>
          <a:lstStyle/>
          <a:p>
            <a:r>
              <a:rPr lang="en-US" sz="4400" dirty="0" smtClean="0">
                <a:solidFill>
                  <a:schemeClr val="bg2">
                    <a:lumMod val="50000"/>
                  </a:schemeClr>
                </a:solidFill>
              </a:rPr>
              <a:t>OLIVE VIEW-UCLA AMBULATORY MEDICINE</a:t>
            </a:r>
            <a:br>
              <a:rPr lang="en-US" sz="4400" dirty="0" smtClean="0">
                <a:solidFill>
                  <a:schemeClr val="bg2">
                    <a:lumMod val="50000"/>
                  </a:schemeClr>
                </a:solidFill>
              </a:rPr>
            </a:br>
            <a:r>
              <a:rPr lang="en-US" sz="4400" dirty="0" smtClean="0">
                <a:solidFill>
                  <a:schemeClr val="bg2">
                    <a:lumMod val="50000"/>
                  </a:schemeClr>
                </a:solidFill>
              </a:rPr>
              <a:t>2017-</a:t>
            </a:r>
            <a:r>
              <a:rPr lang="en-US" sz="4400" dirty="0" smtClean="0">
                <a:solidFill>
                  <a:schemeClr val="bg2">
                    <a:lumMod val="50000"/>
                  </a:schemeClr>
                </a:solidFill>
              </a:rPr>
              <a:t>2018</a:t>
            </a:r>
            <a:endParaRPr lang="en-US" sz="4400" dirty="0">
              <a:solidFill>
                <a:schemeClr val="bg2">
                  <a:lumMod val="50000"/>
                </a:schemeClr>
              </a:solidFill>
            </a:endParaRPr>
          </a:p>
        </p:txBody>
      </p:sp>
      <p:sp>
        <p:nvSpPr>
          <p:cNvPr id="3" name="TextBox 2"/>
          <p:cNvSpPr txBox="1"/>
          <p:nvPr/>
        </p:nvSpPr>
        <p:spPr>
          <a:xfrm>
            <a:off x="5334000" y="5562600"/>
            <a:ext cx="2133600" cy="369332"/>
          </a:xfrm>
          <a:prstGeom prst="rect">
            <a:avLst/>
          </a:prstGeom>
          <a:noFill/>
        </p:spPr>
        <p:txBody>
          <a:bodyPr wrap="square" rtlCol="0">
            <a:spAutoFit/>
          </a:bodyPr>
          <a:lstStyle/>
          <a:p>
            <a:r>
              <a:rPr lang="en-US" dirty="0" smtClean="0">
                <a:solidFill>
                  <a:srgbClr val="0000FF"/>
                </a:solidFill>
              </a:rPr>
              <a:t>Revised June 2017</a:t>
            </a:r>
            <a:endParaRPr lang="en-US" dirty="0">
              <a:solidFill>
                <a:srgbClr val="0000FF"/>
              </a:solidFill>
            </a:endParaRPr>
          </a:p>
        </p:txBody>
      </p:sp>
    </p:spTree>
    <p:extLst>
      <p:ext uri="{BB962C8B-B14F-4D97-AF65-F5344CB8AC3E}">
        <p14:creationId xmlns:p14="http://schemas.microsoft.com/office/powerpoint/2010/main" val="22490669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600" dirty="0" smtClean="0">
                <a:solidFill>
                  <a:srgbClr val="105CA4"/>
                </a:solidFill>
              </a:rPr>
              <a:t>R1 POM – WEDNESDAY </a:t>
            </a:r>
            <a:endParaRPr lang="en-US" sz="4600" dirty="0">
              <a:solidFill>
                <a:srgbClr val="105CA4"/>
              </a:solidFill>
            </a:endParaRPr>
          </a:p>
        </p:txBody>
      </p:sp>
      <p:sp>
        <p:nvSpPr>
          <p:cNvPr id="3" name="Content Placeholder 2"/>
          <p:cNvSpPr>
            <a:spLocks noGrp="1"/>
          </p:cNvSpPr>
          <p:nvPr>
            <p:ph idx="1"/>
          </p:nvPr>
        </p:nvSpPr>
        <p:spPr/>
        <p:txBody>
          <a:bodyPr>
            <a:normAutofit/>
          </a:bodyPr>
          <a:lstStyle/>
          <a:p>
            <a:r>
              <a:rPr lang="en-US" sz="2400" dirty="0" smtClean="0">
                <a:solidFill>
                  <a:srgbClr val="105CA4"/>
                </a:solidFill>
              </a:rPr>
              <a:t>10:00AM-12:00PM</a:t>
            </a:r>
          </a:p>
          <a:p>
            <a:r>
              <a:rPr lang="en-US" sz="2400" dirty="0" smtClean="0">
                <a:solidFill>
                  <a:srgbClr val="105CA4"/>
                </a:solidFill>
              </a:rPr>
              <a:t>Goal: Comprehensive teaching modules for the developing intern </a:t>
            </a:r>
          </a:p>
          <a:p>
            <a:pPr lvl="1"/>
            <a:r>
              <a:rPr lang="en-US" sz="2200" dirty="0" smtClean="0">
                <a:solidFill>
                  <a:srgbClr val="105CA4"/>
                </a:solidFill>
              </a:rPr>
              <a:t>Examples: EKG review; Procedure simulations; Code simulations; PI projects </a:t>
            </a:r>
            <a:endParaRPr lang="en-US" sz="2200" dirty="0">
              <a:solidFill>
                <a:srgbClr val="105CA4"/>
              </a:solidFill>
            </a:endParaRPr>
          </a:p>
        </p:txBody>
      </p:sp>
    </p:spTree>
    <p:extLst>
      <p:ext uri="{BB962C8B-B14F-4D97-AF65-F5344CB8AC3E}">
        <p14:creationId xmlns:p14="http://schemas.microsoft.com/office/powerpoint/2010/main" val="15106026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solidFill>
                  <a:srgbClr val="105CA4"/>
                </a:solidFill>
              </a:rPr>
              <a:t>JOHN HOPKINS MODULES</a:t>
            </a:r>
            <a:endParaRPr lang="en-US" sz="4400" dirty="0">
              <a:solidFill>
                <a:srgbClr val="105CA4"/>
              </a:solidFill>
            </a:endParaRPr>
          </a:p>
        </p:txBody>
      </p:sp>
      <p:sp>
        <p:nvSpPr>
          <p:cNvPr id="3" name="Content Placeholder 2"/>
          <p:cNvSpPr>
            <a:spLocks noGrp="1"/>
          </p:cNvSpPr>
          <p:nvPr>
            <p:ph idx="1"/>
          </p:nvPr>
        </p:nvSpPr>
        <p:spPr>
          <a:xfrm>
            <a:off x="779462" y="1949824"/>
            <a:ext cx="7678737" cy="4374776"/>
          </a:xfrm>
        </p:spPr>
        <p:txBody>
          <a:bodyPr>
            <a:normAutofit/>
          </a:bodyPr>
          <a:lstStyle/>
          <a:p>
            <a:r>
              <a:rPr lang="en-US" sz="2400" dirty="0" smtClean="0">
                <a:solidFill>
                  <a:srgbClr val="105CA4"/>
                </a:solidFill>
              </a:rPr>
              <a:t>All </a:t>
            </a:r>
            <a:r>
              <a:rPr lang="en-US" sz="2400" dirty="0" err="1" smtClean="0">
                <a:solidFill>
                  <a:srgbClr val="105CA4"/>
                </a:solidFill>
              </a:rPr>
              <a:t>housestaff</a:t>
            </a:r>
            <a:r>
              <a:rPr lang="en-US" sz="2400" dirty="0" smtClean="0">
                <a:solidFill>
                  <a:srgbClr val="105CA4"/>
                </a:solidFill>
              </a:rPr>
              <a:t> are assigned modules during their ambulatory week</a:t>
            </a:r>
          </a:p>
          <a:p>
            <a:pPr lvl="1"/>
            <a:r>
              <a:rPr lang="en-US" sz="2200" dirty="0" smtClean="0">
                <a:solidFill>
                  <a:srgbClr val="105CA4"/>
                </a:solidFill>
              </a:rPr>
              <a:t>Visit  </a:t>
            </a:r>
            <a:r>
              <a:rPr lang="en-US" sz="2200" dirty="0" smtClean="0">
                <a:solidFill>
                  <a:srgbClr val="105CA4"/>
                </a:solidFill>
                <a:hlinkClick r:id="rId2"/>
              </a:rPr>
              <a:t>www.peaconline.org</a:t>
            </a:r>
            <a:r>
              <a:rPr lang="en-US" sz="2200" dirty="0" smtClean="0">
                <a:solidFill>
                  <a:srgbClr val="105CA4"/>
                </a:solidFill>
              </a:rPr>
              <a:t>. Login instruction posted at </a:t>
            </a:r>
            <a:r>
              <a:rPr lang="en-US" sz="2200" dirty="0" smtClean="0">
                <a:solidFill>
                  <a:srgbClr val="105CA4"/>
                </a:solidFill>
                <a:hlinkClick r:id="rId3"/>
              </a:rPr>
              <a:t>oliveviewim.org/curriculum/Ambulatory%20Medicine</a:t>
            </a:r>
            <a:r>
              <a:rPr lang="en-US" sz="2200" dirty="0">
                <a:solidFill>
                  <a:srgbClr val="105CA4"/>
                </a:solidFill>
              </a:rPr>
              <a:t>/   </a:t>
            </a:r>
            <a:endParaRPr lang="en-US" sz="2200" dirty="0" smtClean="0">
              <a:solidFill>
                <a:srgbClr val="105CA4"/>
              </a:solidFill>
            </a:endParaRPr>
          </a:p>
          <a:p>
            <a:r>
              <a:rPr lang="en-US" sz="2400" dirty="0" smtClean="0">
                <a:solidFill>
                  <a:srgbClr val="105CA4"/>
                </a:solidFill>
              </a:rPr>
              <a:t>R1’s: 2 modules per ambulatory block</a:t>
            </a:r>
          </a:p>
          <a:p>
            <a:r>
              <a:rPr lang="en-US" sz="2400" dirty="0" smtClean="0">
                <a:solidFill>
                  <a:srgbClr val="105CA4"/>
                </a:solidFill>
              </a:rPr>
              <a:t>R2-3’s: 1-2 modules per ambulatory block </a:t>
            </a:r>
          </a:p>
          <a:p>
            <a:r>
              <a:rPr lang="en-US" sz="2400" dirty="0" smtClean="0">
                <a:solidFill>
                  <a:srgbClr val="105CA4"/>
                </a:solidFill>
              </a:rPr>
              <a:t>These educational modules are intended to aid in resident development and education</a:t>
            </a:r>
          </a:p>
          <a:p>
            <a:pPr lvl="1"/>
            <a:endParaRPr lang="en-US" dirty="0" smtClean="0">
              <a:solidFill>
                <a:srgbClr val="105CA4"/>
              </a:solidFill>
            </a:endParaRPr>
          </a:p>
        </p:txBody>
      </p:sp>
    </p:spTree>
    <p:extLst>
      <p:ext uri="{BB962C8B-B14F-4D97-AF65-F5344CB8AC3E}">
        <p14:creationId xmlns:p14="http://schemas.microsoft.com/office/powerpoint/2010/main" val="23362298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solidFill>
                  <a:srgbClr val="105CA4"/>
                </a:solidFill>
              </a:rPr>
              <a:t>PATIENT LOAD</a:t>
            </a:r>
            <a:endParaRPr lang="en-US" sz="4400" dirty="0">
              <a:solidFill>
                <a:srgbClr val="105CA4"/>
              </a:solidFill>
            </a:endParaRPr>
          </a:p>
        </p:txBody>
      </p:sp>
      <p:sp>
        <p:nvSpPr>
          <p:cNvPr id="3" name="Content Placeholder 2"/>
          <p:cNvSpPr>
            <a:spLocks noGrp="1"/>
          </p:cNvSpPr>
          <p:nvPr>
            <p:ph idx="1"/>
          </p:nvPr>
        </p:nvSpPr>
        <p:spPr>
          <a:xfrm>
            <a:off x="779462" y="1949824"/>
            <a:ext cx="7602537" cy="4374776"/>
          </a:xfrm>
        </p:spPr>
        <p:txBody>
          <a:bodyPr>
            <a:noAutofit/>
          </a:bodyPr>
          <a:lstStyle/>
          <a:p>
            <a:r>
              <a:rPr lang="en-US" sz="2400" dirty="0" smtClean="0">
                <a:solidFill>
                  <a:srgbClr val="105CA4"/>
                </a:solidFill>
              </a:rPr>
              <a:t>Continuity Clinics</a:t>
            </a:r>
          </a:p>
          <a:p>
            <a:pPr lvl="1"/>
            <a:r>
              <a:rPr lang="en-US" sz="2200" dirty="0" smtClean="0">
                <a:solidFill>
                  <a:srgbClr val="105CA4"/>
                </a:solidFill>
              </a:rPr>
              <a:t>R1’s: 3 </a:t>
            </a:r>
            <a:r>
              <a:rPr lang="en-US" sz="2200" dirty="0" smtClean="0">
                <a:solidFill>
                  <a:srgbClr val="105CA4"/>
                </a:solidFill>
                <a:sym typeface="Wingdings" pitchFamily="2" charset="2"/>
              </a:rPr>
              <a:t></a:t>
            </a:r>
            <a:r>
              <a:rPr lang="en-US" sz="2200" dirty="0">
                <a:solidFill>
                  <a:srgbClr val="105CA4"/>
                </a:solidFill>
                <a:sym typeface="Wingdings" pitchFamily="2" charset="2"/>
              </a:rPr>
              <a:t>4</a:t>
            </a:r>
            <a:r>
              <a:rPr lang="en-US" sz="2200" dirty="0" smtClean="0">
                <a:solidFill>
                  <a:srgbClr val="105CA4"/>
                </a:solidFill>
              </a:rPr>
              <a:t> patients (first block of the year, 2 patients)</a:t>
            </a:r>
          </a:p>
          <a:p>
            <a:pPr lvl="1"/>
            <a:r>
              <a:rPr lang="en-US" sz="2200" dirty="0" smtClean="0">
                <a:solidFill>
                  <a:srgbClr val="105CA4"/>
                </a:solidFill>
              </a:rPr>
              <a:t>R2’s: 5 patients</a:t>
            </a:r>
          </a:p>
          <a:p>
            <a:pPr lvl="1"/>
            <a:r>
              <a:rPr lang="en-US" sz="2200" dirty="0" smtClean="0">
                <a:solidFill>
                  <a:srgbClr val="105CA4"/>
                </a:solidFill>
              </a:rPr>
              <a:t>R3’s: 6 patients </a:t>
            </a:r>
            <a:endParaRPr lang="en-US" sz="2200" dirty="0">
              <a:solidFill>
                <a:srgbClr val="105CA4"/>
              </a:solidFill>
            </a:endParaRPr>
          </a:p>
          <a:p>
            <a:r>
              <a:rPr lang="en-US" sz="2400" dirty="0" smtClean="0">
                <a:solidFill>
                  <a:srgbClr val="105CA4"/>
                </a:solidFill>
              </a:rPr>
              <a:t>Subspecialty Clinics</a:t>
            </a:r>
          </a:p>
          <a:p>
            <a:pPr lvl="1"/>
            <a:r>
              <a:rPr lang="en-US" sz="2200" dirty="0" smtClean="0">
                <a:solidFill>
                  <a:srgbClr val="105CA4"/>
                </a:solidFill>
              </a:rPr>
              <a:t>R1s: 3-5 patients depending on patient complexity</a:t>
            </a:r>
          </a:p>
          <a:p>
            <a:pPr lvl="1"/>
            <a:r>
              <a:rPr lang="en-US" sz="2200" dirty="0" smtClean="0">
                <a:solidFill>
                  <a:srgbClr val="105CA4"/>
                </a:solidFill>
              </a:rPr>
              <a:t>R2/R3s: 5-6 patients </a:t>
            </a:r>
          </a:p>
          <a:p>
            <a:pPr marL="0" indent="0">
              <a:buNone/>
            </a:pPr>
            <a:endParaRPr lang="en-US" sz="2400" dirty="0" smtClean="0">
              <a:solidFill>
                <a:srgbClr val="105CA4"/>
              </a:solidFill>
            </a:endParaRPr>
          </a:p>
          <a:p>
            <a:endParaRPr lang="en-US" sz="2400" dirty="0">
              <a:solidFill>
                <a:srgbClr val="105CA4"/>
              </a:solidFill>
            </a:endParaRPr>
          </a:p>
          <a:p>
            <a:endParaRPr lang="en-US" sz="2400" dirty="0">
              <a:solidFill>
                <a:srgbClr val="105CA4"/>
              </a:solidFill>
            </a:endParaRPr>
          </a:p>
        </p:txBody>
      </p:sp>
    </p:spTree>
    <p:extLst>
      <p:ext uri="{BB962C8B-B14F-4D97-AF65-F5344CB8AC3E}">
        <p14:creationId xmlns:p14="http://schemas.microsoft.com/office/powerpoint/2010/main" val="26704596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95833"/>
            <a:ext cx="8610599" cy="1143000"/>
          </a:xfrm>
        </p:spPr>
        <p:txBody>
          <a:bodyPr>
            <a:normAutofit/>
          </a:bodyPr>
          <a:lstStyle/>
          <a:p>
            <a:r>
              <a:rPr lang="en-US" sz="4400" dirty="0" smtClean="0">
                <a:solidFill>
                  <a:srgbClr val="105CA4"/>
                </a:solidFill>
              </a:rPr>
              <a:t>ORCHID DOCUMENTATION</a:t>
            </a:r>
            <a:endParaRPr lang="en-US" sz="4400" dirty="0">
              <a:solidFill>
                <a:srgbClr val="105CA4"/>
              </a:solidFill>
            </a:endParaRPr>
          </a:p>
        </p:txBody>
      </p:sp>
      <p:sp>
        <p:nvSpPr>
          <p:cNvPr id="3" name="Content Placeholder 2"/>
          <p:cNvSpPr>
            <a:spLocks noGrp="1"/>
          </p:cNvSpPr>
          <p:nvPr>
            <p:ph idx="1"/>
          </p:nvPr>
        </p:nvSpPr>
        <p:spPr>
          <a:xfrm>
            <a:off x="457199" y="1707776"/>
            <a:ext cx="8458199" cy="4007224"/>
          </a:xfrm>
        </p:spPr>
        <p:txBody>
          <a:bodyPr>
            <a:noAutofit/>
          </a:bodyPr>
          <a:lstStyle/>
          <a:p>
            <a:r>
              <a:rPr lang="en-US" sz="2400" dirty="0" smtClean="0">
                <a:solidFill>
                  <a:srgbClr val="105CA4"/>
                </a:solidFill>
              </a:rPr>
              <a:t>Clinic A Templates</a:t>
            </a:r>
            <a:endParaRPr lang="en-US" sz="2400" dirty="0">
              <a:solidFill>
                <a:srgbClr val="105CA4"/>
              </a:solidFill>
              <a:sym typeface="Wingdings" pitchFamily="2" charset="2"/>
            </a:endParaRPr>
          </a:p>
          <a:p>
            <a:pPr lvl="1"/>
            <a:r>
              <a:rPr lang="en-US" dirty="0" smtClean="0">
                <a:solidFill>
                  <a:srgbClr val="105CA4"/>
                </a:solidFill>
              </a:rPr>
              <a:t> “Ambulatory Office Visit Note”</a:t>
            </a:r>
          </a:p>
          <a:p>
            <a:pPr lvl="2"/>
            <a:r>
              <a:rPr lang="en-US" sz="2000" dirty="0" smtClean="0">
                <a:solidFill>
                  <a:srgbClr val="105CA4"/>
                </a:solidFill>
              </a:rPr>
              <a:t>Adult Primary Care Outpatient Provider Note</a:t>
            </a:r>
          </a:p>
          <a:p>
            <a:r>
              <a:rPr lang="en-US" sz="2400" dirty="0" smtClean="0">
                <a:solidFill>
                  <a:srgbClr val="105CA4"/>
                </a:solidFill>
              </a:rPr>
              <a:t>Mid-Valley Templates</a:t>
            </a:r>
          </a:p>
          <a:p>
            <a:pPr lvl="1"/>
            <a:r>
              <a:rPr lang="en-US" dirty="0" smtClean="0">
                <a:solidFill>
                  <a:srgbClr val="105CA4"/>
                </a:solidFill>
              </a:rPr>
              <a:t>“ MV Ambulatory Office Visit Note”</a:t>
            </a:r>
          </a:p>
          <a:p>
            <a:pPr lvl="2"/>
            <a:r>
              <a:rPr lang="en-US" sz="2000" dirty="0" smtClean="0">
                <a:solidFill>
                  <a:srgbClr val="105CA4"/>
                </a:solidFill>
              </a:rPr>
              <a:t>MV </a:t>
            </a:r>
            <a:r>
              <a:rPr lang="en-US" sz="2000" dirty="0">
                <a:solidFill>
                  <a:srgbClr val="105CA4"/>
                </a:solidFill>
              </a:rPr>
              <a:t>IM Adult Primary Care Outpatient Provider </a:t>
            </a:r>
            <a:r>
              <a:rPr lang="en-US" sz="2000" dirty="0" smtClean="0">
                <a:solidFill>
                  <a:srgbClr val="105CA4"/>
                </a:solidFill>
              </a:rPr>
              <a:t>Note</a:t>
            </a:r>
          </a:p>
          <a:p>
            <a:r>
              <a:rPr lang="en-US" sz="2400" dirty="0" smtClean="0">
                <a:solidFill>
                  <a:srgbClr val="105CA4"/>
                </a:solidFill>
              </a:rPr>
              <a:t>Subspecialty Templates</a:t>
            </a:r>
          </a:p>
          <a:p>
            <a:pPr lvl="1"/>
            <a:r>
              <a:rPr lang="en-US" dirty="0">
                <a:solidFill>
                  <a:srgbClr val="105CA4"/>
                </a:solidFill>
              </a:rPr>
              <a:t> “Ambulatory Office Visit Note</a:t>
            </a:r>
            <a:r>
              <a:rPr lang="en-US" dirty="0" smtClean="0">
                <a:solidFill>
                  <a:srgbClr val="105CA4"/>
                </a:solidFill>
              </a:rPr>
              <a:t>”</a:t>
            </a:r>
            <a:endParaRPr lang="en-US" b="1" dirty="0" smtClean="0">
              <a:solidFill>
                <a:srgbClr val="105CA4"/>
              </a:solidFill>
            </a:endParaRPr>
          </a:p>
          <a:p>
            <a:pPr lvl="2"/>
            <a:r>
              <a:rPr lang="en-US" dirty="0" smtClean="0">
                <a:solidFill>
                  <a:srgbClr val="105CA4"/>
                </a:solidFill>
              </a:rPr>
              <a:t>Each subspecialty has their own outpatient template found under the drop down menu</a:t>
            </a:r>
          </a:p>
          <a:p>
            <a:pPr lvl="2"/>
            <a:r>
              <a:rPr lang="en-US" dirty="0" smtClean="0">
                <a:solidFill>
                  <a:srgbClr val="105CA4"/>
                </a:solidFill>
              </a:rPr>
              <a:t>Example: Cardiology clinic</a:t>
            </a:r>
            <a:r>
              <a:rPr lang="en-US" dirty="0" smtClean="0">
                <a:solidFill>
                  <a:srgbClr val="105CA4"/>
                </a:solidFill>
                <a:sym typeface="Wingdings" pitchFamily="2" charset="2"/>
              </a:rPr>
              <a:t> “Cardiology Outpatient Provider Note”</a:t>
            </a:r>
            <a:endParaRPr lang="en-US" dirty="0">
              <a:solidFill>
                <a:srgbClr val="105CA4"/>
              </a:solidFill>
              <a:sym typeface="Wingdings" pitchFamily="2" charset="2"/>
            </a:endParaRPr>
          </a:p>
        </p:txBody>
      </p:sp>
    </p:spTree>
    <p:extLst>
      <p:ext uri="{BB962C8B-B14F-4D97-AF65-F5344CB8AC3E}">
        <p14:creationId xmlns:p14="http://schemas.microsoft.com/office/powerpoint/2010/main" val="23634581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95833"/>
            <a:ext cx="8077199" cy="1143000"/>
          </a:xfrm>
        </p:spPr>
        <p:txBody>
          <a:bodyPr>
            <a:noAutofit/>
          </a:bodyPr>
          <a:lstStyle/>
          <a:p>
            <a:r>
              <a:rPr lang="en-US" sz="4400" dirty="0" smtClean="0">
                <a:solidFill>
                  <a:srgbClr val="105CA4"/>
                </a:solidFill>
              </a:rPr>
              <a:t>ORCHID INBOX EXPECTATIONS </a:t>
            </a:r>
            <a:endParaRPr lang="en-US" sz="4400" dirty="0">
              <a:solidFill>
                <a:srgbClr val="105CA4"/>
              </a:solidFill>
            </a:endParaRPr>
          </a:p>
        </p:txBody>
      </p:sp>
      <p:sp>
        <p:nvSpPr>
          <p:cNvPr id="3" name="Content Placeholder 2"/>
          <p:cNvSpPr>
            <a:spLocks noGrp="1"/>
          </p:cNvSpPr>
          <p:nvPr>
            <p:ph idx="1"/>
          </p:nvPr>
        </p:nvSpPr>
        <p:spPr/>
        <p:txBody>
          <a:bodyPr>
            <a:noAutofit/>
          </a:bodyPr>
          <a:lstStyle/>
          <a:p>
            <a:pPr lvl="0"/>
            <a:r>
              <a:rPr lang="en-US" dirty="0">
                <a:solidFill>
                  <a:srgbClr val="0070C0"/>
                </a:solidFill>
              </a:rPr>
              <a:t>Check your ORCHID inbox (messages, labs, diagnostics, etc.) daily when on your ambulatory </a:t>
            </a:r>
            <a:r>
              <a:rPr lang="en-US" dirty="0" smtClean="0">
                <a:solidFill>
                  <a:srgbClr val="0070C0"/>
                </a:solidFill>
              </a:rPr>
              <a:t>block</a:t>
            </a:r>
            <a:endParaRPr lang="en-US" dirty="0">
              <a:solidFill>
                <a:srgbClr val="0070C0"/>
              </a:solidFill>
            </a:endParaRPr>
          </a:p>
          <a:p>
            <a:pPr lvl="0"/>
            <a:r>
              <a:rPr lang="en-US" dirty="0">
                <a:solidFill>
                  <a:srgbClr val="0070C0"/>
                </a:solidFill>
              </a:rPr>
              <a:t>While on other rotations, attempt to check your inbox daily. You MUST follow up on messages, results, and medication refills within 48 hours. This may require you to call patients and inform them of results and of any labs/diagnostics/procedures that you ordered. Please message your inbox MA to assist with any follow up or appointments that may be </a:t>
            </a:r>
            <a:r>
              <a:rPr lang="en-US" dirty="0" smtClean="0">
                <a:solidFill>
                  <a:srgbClr val="0070C0"/>
                </a:solidFill>
              </a:rPr>
              <a:t>needed and CC your inbox attending.</a:t>
            </a:r>
            <a:endParaRPr lang="en-US" dirty="0">
              <a:solidFill>
                <a:srgbClr val="0070C0"/>
              </a:solidFill>
            </a:endParaRPr>
          </a:p>
        </p:txBody>
      </p:sp>
    </p:spTree>
    <p:extLst>
      <p:ext uri="{BB962C8B-B14F-4D97-AF65-F5344CB8AC3E}">
        <p14:creationId xmlns:p14="http://schemas.microsoft.com/office/powerpoint/2010/main" val="18775143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95833"/>
            <a:ext cx="8077199" cy="1143000"/>
          </a:xfrm>
        </p:spPr>
        <p:txBody>
          <a:bodyPr>
            <a:noAutofit/>
          </a:bodyPr>
          <a:lstStyle/>
          <a:p>
            <a:r>
              <a:rPr lang="en-US" sz="4400" dirty="0" smtClean="0">
                <a:solidFill>
                  <a:srgbClr val="105CA4"/>
                </a:solidFill>
              </a:rPr>
              <a:t>ORCHID INBOX EXPECTATIONS </a:t>
            </a:r>
            <a:endParaRPr lang="en-US" sz="4400" dirty="0">
              <a:solidFill>
                <a:srgbClr val="105CA4"/>
              </a:solidFill>
            </a:endParaRPr>
          </a:p>
        </p:txBody>
      </p:sp>
      <p:sp>
        <p:nvSpPr>
          <p:cNvPr id="3" name="Content Placeholder 2"/>
          <p:cNvSpPr>
            <a:spLocks noGrp="1"/>
          </p:cNvSpPr>
          <p:nvPr>
            <p:ph idx="1"/>
          </p:nvPr>
        </p:nvSpPr>
        <p:spPr>
          <a:xfrm>
            <a:off x="779463" y="1949824"/>
            <a:ext cx="7583488" cy="4603376"/>
          </a:xfrm>
        </p:spPr>
        <p:txBody>
          <a:bodyPr>
            <a:noAutofit/>
          </a:bodyPr>
          <a:lstStyle/>
          <a:p>
            <a:pPr lvl="0"/>
            <a:r>
              <a:rPr lang="en-US" dirty="0">
                <a:solidFill>
                  <a:srgbClr val="0070C0"/>
                </a:solidFill>
              </a:rPr>
              <a:t>If you have any questions regarding management of messages/results, you should contact your inbox attending</a:t>
            </a:r>
          </a:p>
          <a:p>
            <a:pPr lvl="0"/>
            <a:r>
              <a:rPr lang="en-US" dirty="0">
                <a:solidFill>
                  <a:srgbClr val="0070C0"/>
                </a:solidFill>
              </a:rPr>
              <a:t>Please use the </a:t>
            </a:r>
            <a:r>
              <a:rPr lang="en-US" dirty="0" smtClean="0">
                <a:solidFill>
                  <a:srgbClr val="0070C0"/>
                </a:solidFill>
              </a:rPr>
              <a:t>auto-text </a:t>
            </a:r>
            <a:r>
              <a:rPr lang="en-US" dirty="0">
                <a:solidFill>
                  <a:srgbClr val="0070C0"/>
                </a:solidFill>
              </a:rPr>
              <a:t>template for medication refills. Interns should use this template and propose med refills to their inbox attending</a:t>
            </a:r>
          </a:p>
          <a:p>
            <a:pPr lvl="0"/>
            <a:r>
              <a:rPr lang="en-US" dirty="0">
                <a:solidFill>
                  <a:srgbClr val="0070C0"/>
                </a:solidFill>
              </a:rPr>
              <a:t>Proxy your inbox to your </a:t>
            </a:r>
            <a:r>
              <a:rPr lang="en-US" dirty="0" smtClean="0">
                <a:solidFill>
                  <a:srgbClr val="0070C0"/>
                </a:solidFill>
              </a:rPr>
              <a:t>POD </a:t>
            </a:r>
            <a:r>
              <a:rPr lang="en-US" dirty="0">
                <a:solidFill>
                  <a:srgbClr val="0070C0"/>
                </a:solidFill>
              </a:rPr>
              <a:t>cousin (who is on ambulatory) when you are on away rotations (ex: RR wards, CCU, geriatrics, away electives), night rotations, ICU, and </a:t>
            </a:r>
            <a:r>
              <a:rPr lang="en-US" dirty="0" smtClean="0">
                <a:solidFill>
                  <a:srgbClr val="0070C0"/>
                </a:solidFill>
              </a:rPr>
              <a:t>vacation. Please let your POD cousin know you are assigning proxy to them.</a:t>
            </a:r>
            <a:endParaRPr lang="en-US" dirty="0">
              <a:solidFill>
                <a:srgbClr val="0070C0"/>
              </a:solidFill>
            </a:endParaRPr>
          </a:p>
        </p:txBody>
      </p:sp>
    </p:spTree>
    <p:extLst>
      <p:ext uri="{BB962C8B-B14F-4D97-AF65-F5344CB8AC3E}">
        <p14:creationId xmlns:p14="http://schemas.microsoft.com/office/powerpoint/2010/main" val="17604919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95833"/>
            <a:ext cx="8610599" cy="1143000"/>
          </a:xfrm>
        </p:spPr>
        <p:txBody>
          <a:bodyPr>
            <a:normAutofit/>
          </a:bodyPr>
          <a:lstStyle/>
          <a:p>
            <a:r>
              <a:rPr lang="en-US" sz="4400" dirty="0" smtClean="0">
                <a:solidFill>
                  <a:srgbClr val="105CA4"/>
                </a:solidFill>
              </a:rPr>
              <a:t>CLINICAL WORKSTATION </a:t>
            </a:r>
            <a:endParaRPr lang="en-US" sz="4400" dirty="0">
              <a:solidFill>
                <a:srgbClr val="105CA4"/>
              </a:solidFill>
            </a:endParaRPr>
          </a:p>
        </p:txBody>
      </p:sp>
      <p:sp>
        <p:nvSpPr>
          <p:cNvPr id="3" name="Content Placeholder 2"/>
          <p:cNvSpPr>
            <a:spLocks noGrp="1"/>
          </p:cNvSpPr>
          <p:nvPr>
            <p:ph idx="1"/>
          </p:nvPr>
        </p:nvSpPr>
        <p:spPr/>
        <p:txBody>
          <a:bodyPr>
            <a:noAutofit/>
          </a:bodyPr>
          <a:lstStyle/>
          <a:p>
            <a:r>
              <a:rPr lang="en-US" sz="2400" dirty="0" smtClean="0">
                <a:solidFill>
                  <a:srgbClr val="105CA4"/>
                </a:solidFill>
              </a:rPr>
              <a:t>Previous electronic medical record at Olive View</a:t>
            </a:r>
          </a:p>
          <a:p>
            <a:r>
              <a:rPr lang="en-US" sz="2400" dirty="0" smtClean="0">
                <a:solidFill>
                  <a:srgbClr val="105CA4"/>
                </a:solidFill>
                <a:sym typeface="Wingdings" pitchFamily="2" charset="2"/>
              </a:rPr>
              <a:t>Can still be accessed to review previous notes, labs, and studies</a:t>
            </a:r>
          </a:p>
          <a:p>
            <a:pPr lvl="1"/>
            <a:r>
              <a:rPr lang="en-US" sz="2200" dirty="0" smtClean="0">
                <a:solidFill>
                  <a:srgbClr val="105CA4"/>
                </a:solidFill>
                <a:sym typeface="Wingdings" pitchFamily="2" charset="2"/>
              </a:rPr>
              <a:t>OVMC home page on </a:t>
            </a:r>
            <a:r>
              <a:rPr lang="en-US" sz="2200" dirty="0">
                <a:solidFill>
                  <a:srgbClr val="105CA4"/>
                </a:solidFill>
                <a:sym typeface="Wingdings" pitchFamily="2" charset="2"/>
              </a:rPr>
              <a:t>Internet Explorer. </a:t>
            </a:r>
            <a:r>
              <a:rPr lang="en-US" sz="2200" dirty="0">
                <a:solidFill>
                  <a:srgbClr val="105CA4"/>
                </a:solidFill>
                <a:sym typeface="Wingdings" pitchFamily="2" charset="2"/>
                <a:hlinkClick r:id="rId2"/>
              </a:rPr>
              <a:t>http://</a:t>
            </a:r>
            <a:r>
              <a:rPr lang="en-US" sz="2200" dirty="0" smtClean="0">
                <a:solidFill>
                  <a:srgbClr val="105CA4"/>
                </a:solidFill>
                <a:sym typeface="Wingdings" pitchFamily="2" charset="2"/>
                <a:hlinkClick r:id="rId2"/>
              </a:rPr>
              <a:t>myladhs.lacounty.gov/ov/SitePages/Home.aspx</a:t>
            </a:r>
            <a:endParaRPr lang="en-US" sz="2200" dirty="0" smtClean="0">
              <a:solidFill>
                <a:srgbClr val="105CA4"/>
              </a:solidFill>
              <a:sym typeface="Wingdings" pitchFamily="2" charset="2"/>
            </a:endParaRPr>
          </a:p>
          <a:p>
            <a:pPr lvl="2"/>
            <a:r>
              <a:rPr lang="en-US" dirty="0" smtClean="0">
                <a:solidFill>
                  <a:srgbClr val="105CA4"/>
                </a:solidFill>
                <a:sym typeface="Wingdings" pitchFamily="2" charset="2"/>
              </a:rPr>
              <a:t>Applications  Clinical Workstation </a:t>
            </a:r>
            <a:endParaRPr lang="en-US" dirty="0">
              <a:solidFill>
                <a:srgbClr val="105CA4"/>
              </a:solidFill>
              <a:sym typeface="Wingdings" pitchFamily="2" charset="2"/>
            </a:endParaRPr>
          </a:p>
          <a:p>
            <a:pPr lvl="1"/>
            <a:endParaRPr lang="en-US" dirty="0">
              <a:solidFill>
                <a:srgbClr val="105CA4"/>
              </a:solidFill>
              <a:sym typeface="Wingdings" pitchFamily="2" charset="2"/>
            </a:endParaRPr>
          </a:p>
        </p:txBody>
      </p:sp>
    </p:spTree>
    <p:extLst>
      <p:ext uri="{BB962C8B-B14F-4D97-AF65-F5344CB8AC3E}">
        <p14:creationId xmlns:p14="http://schemas.microsoft.com/office/powerpoint/2010/main" val="33406181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err="1" smtClean="0">
                <a:solidFill>
                  <a:srgbClr val="105CA4"/>
                </a:solidFill>
              </a:rPr>
              <a:t>eCONSULT</a:t>
            </a:r>
            <a:endParaRPr lang="en-US" sz="4800" dirty="0">
              <a:solidFill>
                <a:srgbClr val="105CA4"/>
              </a:solidFill>
            </a:endParaRPr>
          </a:p>
        </p:txBody>
      </p:sp>
      <p:sp>
        <p:nvSpPr>
          <p:cNvPr id="3" name="Content Placeholder 2"/>
          <p:cNvSpPr>
            <a:spLocks noGrp="1"/>
          </p:cNvSpPr>
          <p:nvPr>
            <p:ph idx="1"/>
          </p:nvPr>
        </p:nvSpPr>
        <p:spPr/>
        <p:txBody>
          <a:bodyPr>
            <a:normAutofit/>
          </a:bodyPr>
          <a:lstStyle/>
          <a:p>
            <a:r>
              <a:rPr lang="en-US" sz="2400" dirty="0">
                <a:solidFill>
                  <a:srgbClr val="105CA4"/>
                </a:solidFill>
              </a:rPr>
              <a:t>E</a:t>
            </a:r>
            <a:r>
              <a:rPr lang="en-US" sz="2400" dirty="0" smtClean="0">
                <a:solidFill>
                  <a:srgbClr val="105CA4"/>
                </a:solidFill>
              </a:rPr>
              <a:t>lectronic referral system for primary care providers to refer to subspecialty clinics (</a:t>
            </a:r>
            <a:r>
              <a:rPr lang="en-US" sz="2400" dirty="0" err="1" smtClean="0">
                <a:solidFill>
                  <a:srgbClr val="105CA4"/>
                </a:solidFill>
              </a:rPr>
              <a:t>ie</a:t>
            </a:r>
            <a:r>
              <a:rPr lang="en-US" sz="2400" dirty="0" smtClean="0">
                <a:solidFill>
                  <a:srgbClr val="105CA4"/>
                </a:solidFill>
              </a:rPr>
              <a:t>. GI for colonoscopies; surgery for hernia repairs; CRM-DM for close diabetes monitoring</a:t>
            </a:r>
          </a:p>
          <a:p>
            <a:r>
              <a:rPr lang="en-US" sz="2400" dirty="0" smtClean="0">
                <a:solidFill>
                  <a:srgbClr val="105CA4"/>
                </a:solidFill>
              </a:rPr>
              <a:t>Also serves as a medium to ask clinical questions to subspecialists</a:t>
            </a:r>
          </a:p>
          <a:p>
            <a:r>
              <a:rPr lang="en-US" sz="2400" dirty="0" smtClean="0">
                <a:solidFill>
                  <a:srgbClr val="105CA4"/>
                </a:solidFill>
              </a:rPr>
              <a:t>Everyone should have a personal username/password</a:t>
            </a:r>
          </a:p>
          <a:p>
            <a:pPr lvl="1"/>
            <a:r>
              <a:rPr lang="en-US" dirty="0">
                <a:solidFill>
                  <a:srgbClr val="105CA4"/>
                </a:solidFill>
                <a:hlinkClick r:id="rId2"/>
              </a:rPr>
              <a:t>https://econsultla.net/mm/main/apps/index.mpl</a:t>
            </a:r>
            <a:endParaRPr lang="en-US" dirty="0" smtClean="0">
              <a:solidFill>
                <a:srgbClr val="105CA4"/>
              </a:solidFill>
            </a:endParaRPr>
          </a:p>
          <a:p>
            <a:endParaRPr lang="en-US" sz="2400" dirty="0" smtClean="0">
              <a:solidFill>
                <a:srgbClr val="105CA4"/>
              </a:solidFill>
            </a:endParaRPr>
          </a:p>
        </p:txBody>
      </p:sp>
    </p:spTree>
    <p:extLst>
      <p:ext uri="{BB962C8B-B14F-4D97-AF65-F5344CB8AC3E}">
        <p14:creationId xmlns:p14="http://schemas.microsoft.com/office/powerpoint/2010/main" val="8603022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solidFill>
                  <a:srgbClr val="105CA4"/>
                </a:solidFill>
              </a:rPr>
              <a:t>INTERPRETATION SERVICES  </a:t>
            </a:r>
            <a:endParaRPr lang="en-US" sz="4400" dirty="0">
              <a:solidFill>
                <a:srgbClr val="105CA4"/>
              </a:solidFill>
            </a:endParaRPr>
          </a:p>
        </p:txBody>
      </p:sp>
      <p:sp>
        <p:nvSpPr>
          <p:cNvPr id="3" name="Content Placeholder 2"/>
          <p:cNvSpPr>
            <a:spLocks noGrp="1"/>
          </p:cNvSpPr>
          <p:nvPr>
            <p:ph idx="1"/>
          </p:nvPr>
        </p:nvSpPr>
        <p:spPr/>
        <p:txBody>
          <a:bodyPr>
            <a:normAutofit/>
          </a:bodyPr>
          <a:lstStyle/>
          <a:p>
            <a:r>
              <a:rPr lang="en-US" sz="2400" dirty="0" smtClean="0">
                <a:solidFill>
                  <a:srgbClr val="105CA4"/>
                </a:solidFill>
              </a:rPr>
              <a:t>Each room is equipped with a phone that can be used to connect to the interpreting service </a:t>
            </a:r>
          </a:p>
          <a:p>
            <a:pPr lvl="1"/>
            <a:r>
              <a:rPr lang="en-US" dirty="0" smtClean="0">
                <a:solidFill>
                  <a:srgbClr val="105CA4"/>
                </a:solidFill>
              </a:rPr>
              <a:t>Instructions available on the phone itself</a:t>
            </a:r>
          </a:p>
          <a:p>
            <a:r>
              <a:rPr lang="en-US" sz="2400" dirty="0" smtClean="0">
                <a:solidFill>
                  <a:srgbClr val="105CA4"/>
                </a:solidFill>
              </a:rPr>
              <a:t>MA’s/RN’s—some are specifically certified to translate, but all are willing to help </a:t>
            </a:r>
            <a:endParaRPr lang="en-US" sz="2400" dirty="0">
              <a:solidFill>
                <a:srgbClr val="105CA4"/>
              </a:solidFill>
            </a:endParaRPr>
          </a:p>
        </p:txBody>
      </p:sp>
    </p:spTree>
    <p:extLst>
      <p:ext uri="{BB962C8B-B14F-4D97-AF65-F5344CB8AC3E}">
        <p14:creationId xmlns:p14="http://schemas.microsoft.com/office/powerpoint/2010/main" val="13616758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105CA4"/>
                </a:solidFill>
              </a:rPr>
              <a:t>ADDITIONAL</a:t>
            </a:r>
            <a:r>
              <a:rPr lang="en-US" dirty="0" smtClean="0"/>
              <a:t> </a:t>
            </a:r>
            <a:r>
              <a:rPr lang="en-US" dirty="0" smtClean="0">
                <a:solidFill>
                  <a:srgbClr val="105CA4"/>
                </a:solidFill>
              </a:rPr>
              <a:t>RESOURCES</a:t>
            </a:r>
            <a:endParaRPr lang="en-US" dirty="0">
              <a:solidFill>
                <a:srgbClr val="105CA4"/>
              </a:solidFill>
            </a:endParaRPr>
          </a:p>
        </p:txBody>
      </p:sp>
      <p:sp>
        <p:nvSpPr>
          <p:cNvPr id="3" name="Content Placeholder 2"/>
          <p:cNvSpPr>
            <a:spLocks noGrp="1"/>
          </p:cNvSpPr>
          <p:nvPr>
            <p:ph idx="1"/>
          </p:nvPr>
        </p:nvSpPr>
        <p:spPr/>
        <p:txBody>
          <a:bodyPr>
            <a:normAutofit/>
          </a:bodyPr>
          <a:lstStyle/>
          <a:p>
            <a:r>
              <a:rPr lang="en-US" sz="2400" dirty="0" smtClean="0">
                <a:solidFill>
                  <a:srgbClr val="105CA4"/>
                </a:solidFill>
                <a:hlinkClick r:id="rId2"/>
              </a:rPr>
              <a:t>www.oliveviewim.org</a:t>
            </a:r>
            <a:endParaRPr lang="en-US" sz="2400" dirty="0" smtClean="0">
              <a:solidFill>
                <a:srgbClr val="105CA4"/>
              </a:solidFill>
            </a:endParaRPr>
          </a:p>
          <a:p>
            <a:pPr lvl="1"/>
            <a:r>
              <a:rPr lang="en-US" dirty="0" smtClean="0">
                <a:solidFill>
                  <a:srgbClr val="105CA4"/>
                </a:solidFill>
              </a:rPr>
              <a:t>Curriculum</a:t>
            </a:r>
            <a:r>
              <a:rPr lang="en-US" dirty="0" smtClean="0">
                <a:solidFill>
                  <a:srgbClr val="105CA4"/>
                </a:solidFill>
                <a:sym typeface="Wingdings"/>
              </a:rPr>
              <a:t> Rotations Ambulatory medicine </a:t>
            </a:r>
            <a:r>
              <a:rPr lang="en-US" dirty="0" smtClean="0">
                <a:solidFill>
                  <a:srgbClr val="105CA4"/>
                </a:solidFill>
              </a:rPr>
              <a:t>2017-2018 </a:t>
            </a:r>
            <a:r>
              <a:rPr lang="en-US" dirty="0">
                <a:solidFill>
                  <a:srgbClr val="105CA4"/>
                </a:solidFill>
              </a:rPr>
              <a:t>Clinic A Intern Orientation </a:t>
            </a:r>
            <a:r>
              <a:rPr lang="en-US" dirty="0" smtClean="0">
                <a:solidFill>
                  <a:srgbClr val="105CA4"/>
                </a:solidFill>
              </a:rPr>
              <a:t>Packet </a:t>
            </a:r>
          </a:p>
          <a:p>
            <a:pPr lvl="1"/>
            <a:r>
              <a:rPr lang="en-US" dirty="0">
                <a:solidFill>
                  <a:srgbClr val="105CA4"/>
                </a:solidFill>
              </a:rPr>
              <a:t>Curriculum</a:t>
            </a:r>
            <a:r>
              <a:rPr lang="en-US" dirty="0">
                <a:solidFill>
                  <a:srgbClr val="105CA4"/>
                </a:solidFill>
                <a:sym typeface="Wingdings"/>
              </a:rPr>
              <a:t> Rotations Ambulatory medicine </a:t>
            </a:r>
            <a:r>
              <a:rPr lang="en-US" dirty="0">
                <a:solidFill>
                  <a:srgbClr val="105CA4"/>
                </a:solidFill>
              </a:rPr>
              <a:t>2017-2018 </a:t>
            </a:r>
            <a:r>
              <a:rPr lang="en-US" dirty="0" smtClean="0">
                <a:solidFill>
                  <a:srgbClr val="105CA4"/>
                </a:solidFill>
              </a:rPr>
              <a:t>Mid-Valley Orientation Packet </a:t>
            </a:r>
          </a:p>
          <a:p>
            <a:pPr lvl="1"/>
            <a:endParaRPr lang="en-US" sz="2400" dirty="0">
              <a:solidFill>
                <a:srgbClr val="105CA4"/>
              </a:solidFill>
            </a:endParaRPr>
          </a:p>
          <a:p>
            <a:r>
              <a:rPr lang="en-US" dirty="0" smtClean="0">
                <a:solidFill>
                  <a:srgbClr val="105CA4"/>
                </a:solidFill>
              </a:rPr>
              <a:t>Outpatient chiefs </a:t>
            </a:r>
            <a:endParaRPr lang="en-US" dirty="0">
              <a:solidFill>
                <a:srgbClr val="105CA4"/>
              </a:solidFill>
              <a:sym typeface="Wingdings"/>
            </a:endParaRPr>
          </a:p>
          <a:p>
            <a:pPr lvl="1"/>
            <a:r>
              <a:rPr lang="en-US" dirty="0" smtClean="0">
                <a:solidFill>
                  <a:srgbClr val="105CA4"/>
                </a:solidFill>
                <a:sym typeface="Wingdings"/>
              </a:rPr>
              <a:t>Jarod Duvall, MD</a:t>
            </a:r>
          </a:p>
          <a:p>
            <a:pPr lvl="1"/>
            <a:r>
              <a:rPr lang="en-US" dirty="0" smtClean="0">
                <a:solidFill>
                  <a:srgbClr val="105CA4"/>
                </a:solidFill>
                <a:sym typeface="Wingdings"/>
              </a:rPr>
              <a:t>Danny Jimenez, MD </a:t>
            </a:r>
            <a:endParaRPr lang="en-US" dirty="0" smtClean="0">
              <a:solidFill>
                <a:srgbClr val="105CA4"/>
              </a:solidFill>
            </a:endParaRPr>
          </a:p>
        </p:txBody>
      </p:sp>
    </p:spTree>
    <p:extLst>
      <p:ext uri="{BB962C8B-B14F-4D97-AF65-F5344CB8AC3E}">
        <p14:creationId xmlns:p14="http://schemas.microsoft.com/office/powerpoint/2010/main" val="193844908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8356" y="304800"/>
            <a:ext cx="7583488" cy="1143000"/>
          </a:xfrm>
        </p:spPr>
        <p:txBody>
          <a:bodyPr>
            <a:normAutofit/>
          </a:bodyPr>
          <a:lstStyle/>
          <a:p>
            <a:r>
              <a:rPr lang="en-US" sz="4400" dirty="0" smtClean="0">
                <a:solidFill>
                  <a:srgbClr val="105CA4"/>
                </a:solidFill>
              </a:rPr>
              <a:t>CLINICS</a:t>
            </a:r>
            <a:endParaRPr lang="en-US" sz="4400" dirty="0">
              <a:solidFill>
                <a:srgbClr val="105CA4"/>
              </a:solidFill>
            </a:endParaRPr>
          </a:p>
        </p:txBody>
      </p:sp>
      <p:sp>
        <p:nvSpPr>
          <p:cNvPr id="3" name="Content Placeholder 2"/>
          <p:cNvSpPr>
            <a:spLocks noGrp="1"/>
          </p:cNvSpPr>
          <p:nvPr>
            <p:ph idx="1"/>
          </p:nvPr>
        </p:nvSpPr>
        <p:spPr>
          <a:xfrm>
            <a:off x="533400" y="1676400"/>
            <a:ext cx="8153400" cy="4876800"/>
          </a:xfrm>
        </p:spPr>
        <p:txBody>
          <a:bodyPr numCol="1">
            <a:noAutofit/>
          </a:bodyPr>
          <a:lstStyle/>
          <a:p>
            <a:r>
              <a:rPr lang="en-US" sz="2400" dirty="0" smtClean="0">
                <a:solidFill>
                  <a:srgbClr val="105CA4"/>
                </a:solidFill>
              </a:rPr>
              <a:t>4+1 block schedule, ambulatory medicine block every 5</a:t>
            </a:r>
            <a:r>
              <a:rPr lang="en-US" sz="2400" baseline="30000" dirty="0" smtClean="0">
                <a:solidFill>
                  <a:srgbClr val="105CA4"/>
                </a:solidFill>
              </a:rPr>
              <a:t>th</a:t>
            </a:r>
            <a:r>
              <a:rPr lang="en-US" sz="2400" dirty="0" smtClean="0">
                <a:solidFill>
                  <a:srgbClr val="105CA4"/>
                </a:solidFill>
              </a:rPr>
              <a:t> week</a:t>
            </a:r>
          </a:p>
          <a:p>
            <a:r>
              <a:rPr lang="en-US" sz="2400" dirty="0" smtClean="0">
                <a:solidFill>
                  <a:srgbClr val="105CA4"/>
                </a:solidFill>
              </a:rPr>
              <a:t>Clinic schedule posted on </a:t>
            </a:r>
            <a:r>
              <a:rPr lang="en-US" sz="2400" dirty="0" smtClean="0">
                <a:solidFill>
                  <a:srgbClr val="105CA4"/>
                </a:solidFill>
                <a:hlinkClick r:id="rId3"/>
              </a:rPr>
              <a:t>www.amion.com</a:t>
            </a:r>
            <a:r>
              <a:rPr lang="en-US" sz="2400" dirty="0" smtClean="0">
                <a:solidFill>
                  <a:srgbClr val="105CA4"/>
                </a:solidFill>
              </a:rPr>
              <a:t> </a:t>
            </a:r>
          </a:p>
          <a:p>
            <a:r>
              <a:rPr lang="en-US" sz="2400" dirty="0" smtClean="0">
                <a:solidFill>
                  <a:srgbClr val="105CA4"/>
                </a:solidFill>
              </a:rPr>
              <a:t>MV </a:t>
            </a:r>
            <a:r>
              <a:rPr lang="en-US" sz="2400" dirty="0">
                <a:solidFill>
                  <a:srgbClr val="105CA4"/>
                </a:solidFill>
              </a:rPr>
              <a:t>Clinic (continuity clinic at </a:t>
            </a:r>
            <a:r>
              <a:rPr lang="en-US" sz="2400" dirty="0" smtClean="0">
                <a:solidFill>
                  <a:srgbClr val="105CA4"/>
                </a:solidFill>
              </a:rPr>
              <a:t>Mid-Valley)</a:t>
            </a:r>
          </a:p>
          <a:p>
            <a:r>
              <a:rPr lang="en-US" sz="2400" dirty="0" smtClean="0">
                <a:solidFill>
                  <a:srgbClr val="105CA4"/>
                </a:solidFill>
              </a:rPr>
              <a:t>Clinic A (continuity clinic at OVMC)</a:t>
            </a:r>
          </a:p>
          <a:p>
            <a:r>
              <a:rPr lang="en-US" sz="2400" dirty="0" smtClean="0">
                <a:solidFill>
                  <a:srgbClr val="105CA4"/>
                </a:solidFill>
              </a:rPr>
              <a:t>Subspecialty Clinics</a:t>
            </a:r>
          </a:p>
          <a:p>
            <a:pPr lvl="2"/>
            <a:r>
              <a:rPr lang="en-US" sz="2200" dirty="0" smtClean="0">
                <a:solidFill>
                  <a:srgbClr val="105CA4"/>
                </a:solidFill>
              </a:rPr>
              <a:t>Hematology-Oncology</a:t>
            </a:r>
          </a:p>
          <a:p>
            <a:pPr lvl="2"/>
            <a:r>
              <a:rPr lang="en-US" sz="2200" dirty="0" smtClean="0">
                <a:solidFill>
                  <a:srgbClr val="105CA4"/>
                </a:solidFill>
              </a:rPr>
              <a:t>Rheumatology</a:t>
            </a:r>
          </a:p>
          <a:p>
            <a:pPr lvl="2"/>
            <a:r>
              <a:rPr lang="en-US" sz="2200" dirty="0" smtClean="0">
                <a:solidFill>
                  <a:srgbClr val="105CA4"/>
                </a:solidFill>
              </a:rPr>
              <a:t>Dermatology </a:t>
            </a:r>
          </a:p>
          <a:p>
            <a:pPr lvl="2"/>
            <a:r>
              <a:rPr lang="en-US" sz="2200" dirty="0" smtClean="0">
                <a:solidFill>
                  <a:srgbClr val="105CA4"/>
                </a:solidFill>
              </a:rPr>
              <a:t>Cardiology</a:t>
            </a:r>
          </a:p>
          <a:p>
            <a:endParaRPr lang="en-US" dirty="0">
              <a:solidFill>
                <a:srgbClr val="105CA4"/>
              </a:solidFill>
            </a:endParaRPr>
          </a:p>
        </p:txBody>
      </p:sp>
    </p:spTree>
    <p:extLst>
      <p:ext uri="{BB962C8B-B14F-4D97-AF65-F5344CB8AC3E}">
        <p14:creationId xmlns:p14="http://schemas.microsoft.com/office/powerpoint/2010/main" val="24463127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solidFill>
                  <a:srgbClr val="105CA4"/>
                </a:solidFill>
              </a:rPr>
              <a:t>CLINICS</a:t>
            </a:r>
            <a:endParaRPr lang="en-US" sz="4400" dirty="0">
              <a:solidFill>
                <a:srgbClr val="105CA4"/>
              </a:solidFill>
            </a:endParaRPr>
          </a:p>
        </p:txBody>
      </p:sp>
      <p:sp>
        <p:nvSpPr>
          <p:cNvPr id="3" name="Content Placeholder 2"/>
          <p:cNvSpPr>
            <a:spLocks noGrp="1"/>
          </p:cNvSpPr>
          <p:nvPr>
            <p:ph idx="1"/>
          </p:nvPr>
        </p:nvSpPr>
        <p:spPr>
          <a:xfrm>
            <a:off x="533400" y="1752600"/>
            <a:ext cx="8381999" cy="4800600"/>
          </a:xfrm>
        </p:spPr>
        <p:txBody>
          <a:bodyPr>
            <a:noAutofit/>
          </a:bodyPr>
          <a:lstStyle/>
          <a:p>
            <a:r>
              <a:rPr lang="en-US" sz="2400" dirty="0">
                <a:solidFill>
                  <a:srgbClr val="105CA4"/>
                </a:solidFill>
              </a:rPr>
              <a:t>Subspecialty </a:t>
            </a:r>
            <a:r>
              <a:rPr lang="en-US" sz="2400" dirty="0" smtClean="0">
                <a:solidFill>
                  <a:srgbClr val="105CA4"/>
                </a:solidFill>
              </a:rPr>
              <a:t>Clinics</a:t>
            </a:r>
          </a:p>
          <a:p>
            <a:pPr lvl="1"/>
            <a:r>
              <a:rPr lang="en-US" sz="2200" dirty="0" smtClean="0">
                <a:solidFill>
                  <a:srgbClr val="105CA4"/>
                </a:solidFill>
              </a:rPr>
              <a:t>Gastroenterology </a:t>
            </a:r>
          </a:p>
          <a:p>
            <a:pPr lvl="1"/>
            <a:r>
              <a:rPr lang="en-US" sz="2200" dirty="0" smtClean="0">
                <a:solidFill>
                  <a:srgbClr val="105CA4"/>
                </a:solidFill>
              </a:rPr>
              <a:t>Pulmonology </a:t>
            </a:r>
            <a:endParaRPr lang="en-US" sz="2200" dirty="0">
              <a:solidFill>
                <a:srgbClr val="105CA4"/>
              </a:solidFill>
            </a:endParaRPr>
          </a:p>
          <a:p>
            <a:pPr lvl="1"/>
            <a:r>
              <a:rPr lang="en-US" sz="2200" dirty="0" smtClean="0">
                <a:solidFill>
                  <a:srgbClr val="105CA4"/>
                </a:solidFill>
              </a:rPr>
              <a:t>Endocrinology</a:t>
            </a:r>
            <a:endParaRPr lang="en-US" sz="2200" dirty="0">
              <a:solidFill>
                <a:srgbClr val="105CA4"/>
              </a:solidFill>
            </a:endParaRPr>
          </a:p>
          <a:p>
            <a:pPr lvl="1"/>
            <a:r>
              <a:rPr lang="en-US" sz="2200" dirty="0">
                <a:solidFill>
                  <a:srgbClr val="105CA4"/>
                </a:solidFill>
              </a:rPr>
              <a:t>Infectious </a:t>
            </a:r>
            <a:r>
              <a:rPr lang="en-US" sz="2200" dirty="0" smtClean="0">
                <a:solidFill>
                  <a:srgbClr val="105CA4"/>
                </a:solidFill>
              </a:rPr>
              <a:t>Disease</a:t>
            </a:r>
          </a:p>
          <a:p>
            <a:pPr lvl="1"/>
            <a:r>
              <a:rPr lang="en-US" sz="2200" dirty="0" smtClean="0">
                <a:solidFill>
                  <a:srgbClr val="105CA4"/>
                </a:solidFill>
              </a:rPr>
              <a:t>Renal</a:t>
            </a:r>
          </a:p>
          <a:p>
            <a:pPr lvl="1"/>
            <a:r>
              <a:rPr lang="en-US" sz="2200" dirty="0" smtClean="0">
                <a:solidFill>
                  <a:srgbClr val="105CA4"/>
                </a:solidFill>
              </a:rPr>
              <a:t>Neurology</a:t>
            </a:r>
            <a:endParaRPr lang="en-US" sz="2200" dirty="0">
              <a:solidFill>
                <a:srgbClr val="105CA4"/>
              </a:solidFill>
            </a:endParaRPr>
          </a:p>
          <a:p>
            <a:pPr lvl="1"/>
            <a:r>
              <a:rPr lang="en-US" sz="2200" dirty="0">
                <a:solidFill>
                  <a:srgbClr val="105CA4"/>
                </a:solidFill>
              </a:rPr>
              <a:t>Women’s </a:t>
            </a:r>
            <a:r>
              <a:rPr lang="en-US" sz="2200" dirty="0" smtClean="0">
                <a:solidFill>
                  <a:srgbClr val="105CA4"/>
                </a:solidFill>
              </a:rPr>
              <a:t>Health</a:t>
            </a:r>
          </a:p>
          <a:p>
            <a:pPr lvl="1"/>
            <a:r>
              <a:rPr lang="en-US" sz="2200" dirty="0" smtClean="0">
                <a:solidFill>
                  <a:srgbClr val="105CA4"/>
                </a:solidFill>
              </a:rPr>
              <a:t>Urgent Care</a:t>
            </a:r>
          </a:p>
          <a:p>
            <a:pPr lvl="1"/>
            <a:r>
              <a:rPr lang="en-US" sz="2200" dirty="0" smtClean="0">
                <a:solidFill>
                  <a:srgbClr val="105CA4"/>
                </a:solidFill>
              </a:rPr>
              <a:t>Pre-op </a:t>
            </a:r>
            <a:r>
              <a:rPr lang="en-US" sz="2200" dirty="0">
                <a:solidFill>
                  <a:srgbClr val="105CA4"/>
                </a:solidFill>
              </a:rPr>
              <a:t>(R2/R3’s) </a:t>
            </a:r>
          </a:p>
        </p:txBody>
      </p:sp>
    </p:spTree>
    <p:extLst>
      <p:ext uri="{BB962C8B-B14F-4D97-AF65-F5344CB8AC3E}">
        <p14:creationId xmlns:p14="http://schemas.microsoft.com/office/powerpoint/2010/main" val="242491686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solidFill>
                  <a:srgbClr val="0070C0"/>
                </a:solidFill>
              </a:rPr>
              <a:t>CLINIC A </a:t>
            </a:r>
            <a:endParaRPr lang="en-US" sz="4400" dirty="0"/>
          </a:p>
        </p:txBody>
      </p:sp>
      <p:sp>
        <p:nvSpPr>
          <p:cNvPr id="3" name="Content Placeholder 2"/>
          <p:cNvSpPr>
            <a:spLocks noGrp="1"/>
          </p:cNvSpPr>
          <p:nvPr>
            <p:ph idx="1"/>
          </p:nvPr>
        </p:nvSpPr>
        <p:spPr>
          <a:xfrm>
            <a:off x="779462" y="1949824"/>
            <a:ext cx="7907337" cy="4298576"/>
          </a:xfrm>
        </p:spPr>
        <p:txBody>
          <a:bodyPr>
            <a:normAutofit/>
          </a:bodyPr>
          <a:lstStyle/>
          <a:p>
            <a:r>
              <a:rPr lang="en-US" sz="2400" dirty="0" smtClean="0">
                <a:solidFill>
                  <a:srgbClr val="0070C0"/>
                </a:solidFill>
                <a:ea typeface="Calibri" panose="020F0502020204030204" pitchFamily="34" charset="0"/>
              </a:rPr>
              <a:t>14445 </a:t>
            </a:r>
            <a:r>
              <a:rPr lang="en-US" sz="2400" dirty="0">
                <a:solidFill>
                  <a:srgbClr val="0070C0"/>
                </a:solidFill>
                <a:ea typeface="Calibri" panose="020F0502020204030204" pitchFamily="34" charset="0"/>
              </a:rPr>
              <a:t>Olive View Drive, Room 2A </a:t>
            </a:r>
            <a:r>
              <a:rPr lang="en-US" sz="2400" dirty="0" smtClean="0">
                <a:solidFill>
                  <a:srgbClr val="0070C0"/>
                </a:solidFill>
                <a:ea typeface="Calibri" panose="020F0502020204030204" pitchFamily="34" charset="0"/>
              </a:rPr>
              <a:t>123</a:t>
            </a:r>
          </a:p>
          <a:p>
            <a:r>
              <a:rPr lang="en-US" sz="2400" dirty="0" smtClean="0">
                <a:solidFill>
                  <a:srgbClr val="0070C0"/>
                </a:solidFill>
                <a:ea typeface="Calibri" panose="020F0502020204030204" pitchFamily="34" charset="0"/>
              </a:rPr>
              <a:t>Hours</a:t>
            </a:r>
            <a:r>
              <a:rPr lang="en-US" sz="2400" dirty="0">
                <a:solidFill>
                  <a:srgbClr val="0070C0"/>
                </a:solidFill>
                <a:ea typeface="Calibri" panose="020F0502020204030204" pitchFamily="34" charset="0"/>
              </a:rPr>
              <a:t>: </a:t>
            </a:r>
            <a:r>
              <a:rPr lang="en-US" sz="2400" dirty="0" smtClean="0">
                <a:solidFill>
                  <a:srgbClr val="0070C0"/>
                </a:solidFill>
                <a:ea typeface="Calibri" panose="020F0502020204030204" pitchFamily="34" charset="0"/>
              </a:rPr>
              <a:t>8:00AM </a:t>
            </a:r>
            <a:r>
              <a:rPr lang="en-US" sz="2400" dirty="0">
                <a:solidFill>
                  <a:srgbClr val="0070C0"/>
                </a:solidFill>
                <a:ea typeface="Calibri" panose="020F0502020204030204" pitchFamily="34" charset="0"/>
              </a:rPr>
              <a:t>– </a:t>
            </a:r>
            <a:r>
              <a:rPr lang="en-US" sz="2400" dirty="0" smtClean="0">
                <a:solidFill>
                  <a:srgbClr val="0070C0"/>
                </a:solidFill>
                <a:ea typeface="Calibri" panose="020F0502020204030204" pitchFamily="34" charset="0"/>
              </a:rPr>
              <a:t>5:00PM</a:t>
            </a:r>
          </a:p>
          <a:p>
            <a:r>
              <a:rPr lang="en-US" sz="2400" dirty="0" smtClean="0">
                <a:solidFill>
                  <a:srgbClr val="0070C0"/>
                </a:solidFill>
                <a:ea typeface="Calibri" panose="020F0502020204030204" pitchFamily="34" charset="0"/>
              </a:rPr>
              <a:t>Phone </a:t>
            </a:r>
            <a:r>
              <a:rPr lang="en-US" sz="2400" dirty="0">
                <a:solidFill>
                  <a:srgbClr val="0070C0"/>
                </a:solidFill>
                <a:ea typeface="Calibri" panose="020F0502020204030204" pitchFamily="34" charset="0"/>
              </a:rPr>
              <a:t># (747) 210-3125 or </a:t>
            </a:r>
            <a:r>
              <a:rPr lang="en-US" sz="2400" dirty="0" smtClean="0">
                <a:solidFill>
                  <a:srgbClr val="0070C0"/>
                </a:solidFill>
                <a:ea typeface="Calibri" panose="020F0502020204030204" pitchFamily="34" charset="0"/>
              </a:rPr>
              <a:t>x73125</a:t>
            </a:r>
          </a:p>
          <a:p>
            <a:r>
              <a:rPr lang="en-US" sz="2400" dirty="0" smtClean="0">
                <a:solidFill>
                  <a:srgbClr val="0070C0"/>
                </a:solidFill>
                <a:ea typeface="Calibri" panose="020F0502020204030204" pitchFamily="34" charset="0"/>
              </a:rPr>
              <a:t>Chief </a:t>
            </a:r>
            <a:r>
              <a:rPr lang="en-US" sz="2400" dirty="0">
                <a:solidFill>
                  <a:srgbClr val="0070C0"/>
                </a:solidFill>
                <a:ea typeface="Calibri" panose="020F0502020204030204" pitchFamily="34" charset="0"/>
              </a:rPr>
              <a:t>on call pager # found on </a:t>
            </a:r>
            <a:r>
              <a:rPr lang="en-US" sz="2400" dirty="0">
                <a:solidFill>
                  <a:srgbClr val="0070C0"/>
                </a:solidFill>
                <a:hlinkClick r:id="rId2"/>
              </a:rPr>
              <a:t>www.amion.com</a:t>
            </a:r>
            <a:r>
              <a:rPr lang="en-US" sz="2400" dirty="0">
                <a:solidFill>
                  <a:srgbClr val="105CA4"/>
                </a:solidFill>
              </a:rPr>
              <a:t> </a:t>
            </a:r>
            <a:endParaRPr lang="en-US" sz="2400" dirty="0" smtClean="0">
              <a:solidFill>
                <a:srgbClr val="105CA4"/>
              </a:solidFill>
            </a:endParaRPr>
          </a:p>
          <a:p>
            <a:r>
              <a:rPr lang="en-US" sz="2400" dirty="0" smtClean="0">
                <a:solidFill>
                  <a:srgbClr val="0070C0"/>
                </a:solidFill>
                <a:ea typeface="Calibri" panose="020F0502020204030204" pitchFamily="34" charset="0"/>
              </a:rPr>
              <a:t>Chief </a:t>
            </a:r>
            <a:r>
              <a:rPr lang="en-US" sz="2400" dirty="0">
                <a:solidFill>
                  <a:srgbClr val="0070C0"/>
                </a:solidFill>
                <a:ea typeface="Calibri" panose="020F0502020204030204" pitchFamily="34" charset="0"/>
              </a:rPr>
              <a:t>office # (747) 210-4411 or </a:t>
            </a:r>
            <a:r>
              <a:rPr lang="en-US" sz="2400" dirty="0" smtClean="0">
                <a:solidFill>
                  <a:srgbClr val="0070C0"/>
                </a:solidFill>
                <a:ea typeface="Calibri" panose="020F0502020204030204" pitchFamily="34" charset="0"/>
              </a:rPr>
              <a:t>x74411</a:t>
            </a:r>
          </a:p>
        </p:txBody>
      </p:sp>
    </p:spTree>
    <p:extLst>
      <p:ext uri="{BB962C8B-B14F-4D97-AF65-F5344CB8AC3E}">
        <p14:creationId xmlns:p14="http://schemas.microsoft.com/office/powerpoint/2010/main" val="18053050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95833"/>
            <a:ext cx="8534400" cy="1143000"/>
          </a:xfrm>
        </p:spPr>
        <p:txBody>
          <a:bodyPr>
            <a:noAutofit/>
          </a:bodyPr>
          <a:lstStyle/>
          <a:p>
            <a:r>
              <a:rPr lang="en-US" sz="4400" dirty="0" smtClean="0">
                <a:solidFill>
                  <a:srgbClr val="0070C0"/>
                </a:solidFill>
              </a:rPr>
              <a:t>CLINIC A PRIMARY CARE FACULTY</a:t>
            </a:r>
            <a:endParaRPr lang="en-US" sz="4400" dirty="0">
              <a:solidFill>
                <a:srgbClr val="0070C0"/>
              </a:solidFill>
            </a:endParaRPr>
          </a:p>
        </p:txBody>
      </p:sp>
      <p:sp>
        <p:nvSpPr>
          <p:cNvPr id="4" name="Content Placeholder 3"/>
          <p:cNvSpPr>
            <a:spLocks noGrp="1"/>
          </p:cNvSpPr>
          <p:nvPr>
            <p:ph sz="half" idx="2"/>
          </p:nvPr>
        </p:nvSpPr>
        <p:spPr>
          <a:xfrm>
            <a:off x="801875" y="1981200"/>
            <a:ext cx="3487737" cy="4356100"/>
          </a:xfrm>
        </p:spPr>
        <p:txBody>
          <a:bodyPr>
            <a:normAutofit fontScale="25000" lnSpcReduction="20000"/>
          </a:bodyPr>
          <a:lstStyle/>
          <a:p>
            <a:pPr>
              <a:tabLst>
                <a:tab pos="-914400" algn="l"/>
                <a:tab pos="-457200" algn="l"/>
                <a:tab pos="0" algn="l"/>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Lst>
            </a:pPr>
            <a:r>
              <a:rPr lang="en-US" sz="8800" dirty="0" err="1">
                <a:solidFill>
                  <a:srgbClr val="0070C0"/>
                </a:solidFill>
                <a:ea typeface="Calibri" panose="020F0502020204030204" pitchFamily="34" charset="0"/>
              </a:rPr>
              <a:t>Gezman</a:t>
            </a:r>
            <a:r>
              <a:rPr lang="en-US" sz="8800" dirty="0">
                <a:solidFill>
                  <a:srgbClr val="0070C0"/>
                </a:solidFill>
                <a:ea typeface="Calibri" panose="020F0502020204030204" pitchFamily="34" charset="0"/>
              </a:rPr>
              <a:t> </a:t>
            </a:r>
            <a:r>
              <a:rPr lang="en-US" sz="8800" dirty="0" err="1" smtClean="0">
                <a:solidFill>
                  <a:srgbClr val="0070C0"/>
                </a:solidFill>
                <a:ea typeface="Calibri" panose="020F0502020204030204" pitchFamily="34" charset="0"/>
              </a:rPr>
              <a:t>Abdullahi</a:t>
            </a:r>
            <a:r>
              <a:rPr lang="en-US" sz="8800" dirty="0" smtClean="0">
                <a:solidFill>
                  <a:srgbClr val="0070C0"/>
                </a:solidFill>
                <a:ea typeface="Calibri" panose="020F0502020204030204" pitchFamily="34" charset="0"/>
              </a:rPr>
              <a:t>, </a:t>
            </a:r>
            <a:r>
              <a:rPr lang="en-US" sz="8800" dirty="0">
                <a:solidFill>
                  <a:srgbClr val="0070C0"/>
                </a:solidFill>
                <a:ea typeface="Calibri" panose="020F0502020204030204" pitchFamily="34" charset="0"/>
              </a:rPr>
              <a:t>MD</a:t>
            </a:r>
          </a:p>
          <a:p>
            <a:pPr>
              <a:tabLst>
                <a:tab pos="-914400" algn="l"/>
                <a:tab pos="-457200" algn="l"/>
                <a:tab pos="0" algn="l"/>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Lst>
            </a:pPr>
            <a:r>
              <a:rPr lang="en-US" sz="8800" dirty="0">
                <a:solidFill>
                  <a:srgbClr val="0070C0"/>
                </a:solidFill>
                <a:ea typeface="Calibri" panose="020F0502020204030204" pitchFamily="34" charset="0"/>
              </a:rPr>
              <a:t>Fredric </a:t>
            </a:r>
            <a:r>
              <a:rPr lang="en-US" sz="8800" dirty="0" smtClean="0">
                <a:solidFill>
                  <a:srgbClr val="0070C0"/>
                </a:solidFill>
                <a:ea typeface="Calibri" panose="020F0502020204030204" pitchFamily="34" charset="0"/>
              </a:rPr>
              <a:t>Adler, </a:t>
            </a:r>
            <a:r>
              <a:rPr lang="en-US" sz="8800" dirty="0">
                <a:solidFill>
                  <a:srgbClr val="0070C0"/>
                </a:solidFill>
                <a:ea typeface="Calibri" panose="020F0502020204030204" pitchFamily="34" charset="0"/>
              </a:rPr>
              <a:t>MD</a:t>
            </a:r>
          </a:p>
          <a:p>
            <a:pPr>
              <a:tabLst>
                <a:tab pos="-914400" algn="l"/>
                <a:tab pos="-457200" algn="l"/>
                <a:tab pos="0" algn="l"/>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Lst>
            </a:pPr>
            <a:r>
              <a:rPr lang="en-US" sz="8800" dirty="0" err="1">
                <a:solidFill>
                  <a:srgbClr val="0070C0"/>
                </a:solidFill>
                <a:ea typeface="Calibri" panose="020F0502020204030204" pitchFamily="34" charset="0"/>
              </a:rPr>
              <a:t>Hrishikesh</a:t>
            </a:r>
            <a:r>
              <a:rPr lang="en-US" sz="8800" dirty="0">
                <a:solidFill>
                  <a:srgbClr val="0070C0"/>
                </a:solidFill>
                <a:ea typeface="Calibri" panose="020F0502020204030204" pitchFamily="34" charset="0"/>
              </a:rPr>
              <a:t> </a:t>
            </a:r>
            <a:r>
              <a:rPr lang="en-US" sz="8800" dirty="0" err="1" smtClean="0">
                <a:solidFill>
                  <a:srgbClr val="0070C0"/>
                </a:solidFill>
                <a:ea typeface="Calibri" panose="020F0502020204030204" pitchFamily="34" charset="0"/>
              </a:rPr>
              <a:t>Belani</a:t>
            </a:r>
            <a:r>
              <a:rPr lang="en-US" sz="8800" dirty="0" smtClean="0">
                <a:solidFill>
                  <a:srgbClr val="0070C0"/>
                </a:solidFill>
                <a:ea typeface="Calibri" panose="020F0502020204030204" pitchFamily="34" charset="0"/>
              </a:rPr>
              <a:t>, </a:t>
            </a:r>
            <a:r>
              <a:rPr lang="en-US" sz="8800" dirty="0">
                <a:solidFill>
                  <a:srgbClr val="0070C0"/>
                </a:solidFill>
                <a:ea typeface="Calibri" panose="020F0502020204030204" pitchFamily="34" charset="0"/>
              </a:rPr>
              <a:t>MD</a:t>
            </a:r>
          </a:p>
          <a:p>
            <a:pPr>
              <a:tabLst>
                <a:tab pos="-914400" algn="l"/>
                <a:tab pos="-457200" algn="l"/>
                <a:tab pos="0" algn="l"/>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Lst>
            </a:pPr>
            <a:r>
              <a:rPr lang="en-US" sz="8800" dirty="0">
                <a:solidFill>
                  <a:srgbClr val="0070C0"/>
                </a:solidFill>
                <a:ea typeface="Calibri" panose="020F0502020204030204" pitchFamily="34" charset="0"/>
              </a:rPr>
              <a:t>Robert </a:t>
            </a:r>
            <a:r>
              <a:rPr lang="en-US" sz="8800" dirty="0" smtClean="0">
                <a:solidFill>
                  <a:srgbClr val="0070C0"/>
                </a:solidFill>
                <a:ea typeface="Calibri" panose="020F0502020204030204" pitchFamily="34" charset="0"/>
              </a:rPr>
              <a:t>Gold, </a:t>
            </a:r>
            <a:r>
              <a:rPr lang="en-US" sz="8800" dirty="0">
                <a:solidFill>
                  <a:srgbClr val="0070C0"/>
                </a:solidFill>
                <a:ea typeface="Calibri" panose="020F0502020204030204" pitchFamily="34" charset="0"/>
              </a:rPr>
              <a:t>MD</a:t>
            </a:r>
          </a:p>
          <a:p>
            <a:pPr>
              <a:tabLst>
                <a:tab pos="-914400" algn="l"/>
                <a:tab pos="-457200" algn="l"/>
                <a:tab pos="0" algn="l"/>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Lst>
            </a:pPr>
            <a:r>
              <a:rPr lang="en-US" sz="8800" dirty="0">
                <a:solidFill>
                  <a:srgbClr val="0070C0"/>
                </a:solidFill>
                <a:ea typeface="Calibri" panose="020F0502020204030204" pitchFamily="34" charset="0"/>
              </a:rPr>
              <a:t>Karen </a:t>
            </a:r>
            <a:r>
              <a:rPr lang="en-US" sz="8800" dirty="0" smtClean="0">
                <a:solidFill>
                  <a:srgbClr val="0070C0"/>
                </a:solidFill>
                <a:ea typeface="Calibri" panose="020F0502020204030204" pitchFamily="34" charset="0"/>
              </a:rPr>
              <a:t>Kim, </a:t>
            </a:r>
            <a:r>
              <a:rPr lang="en-US" sz="8800" dirty="0" smtClean="0">
                <a:solidFill>
                  <a:srgbClr val="0070C0"/>
                </a:solidFill>
                <a:ea typeface="Calibri" panose="020F0502020204030204" pitchFamily="34" charset="0"/>
              </a:rPr>
              <a:t>MD</a:t>
            </a:r>
          </a:p>
          <a:p>
            <a:pPr>
              <a:tabLst>
                <a:tab pos="-914400" algn="l"/>
                <a:tab pos="-457200" algn="l"/>
                <a:tab pos="0" algn="l"/>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Lst>
            </a:pPr>
            <a:r>
              <a:rPr lang="en-US" sz="8800" dirty="0" smtClean="0">
                <a:solidFill>
                  <a:srgbClr val="0070C0"/>
                </a:solidFill>
                <a:ea typeface="Calibri" panose="020F0502020204030204" pitchFamily="34" charset="0"/>
              </a:rPr>
              <a:t>Lisa </a:t>
            </a:r>
            <a:r>
              <a:rPr lang="en-US" sz="8800" dirty="0" err="1" smtClean="0">
                <a:solidFill>
                  <a:srgbClr val="0070C0"/>
                </a:solidFill>
                <a:ea typeface="Calibri" panose="020F0502020204030204" pitchFamily="34" charset="0"/>
              </a:rPr>
              <a:t>Kransdorf</a:t>
            </a:r>
            <a:r>
              <a:rPr lang="en-US" sz="8800" dirty="0" smtClean="0">
                <a:solidFill>
                  <a:srgbClr val="0070C0"/>
                </a:solidFill>
                <a:ea typeface="Calibri" panose="020F0502020204030204" pitchFamily="34" charset="0"/>
              </a:rPr>
              <a:t>, MD</a:t>
            </a:r>
            <a:endParaRPr lang="en-US" sz="8800" dirty="0">
              <a:solidFill>
                <a:srgbClr val="0070C0"/>
              </a:solidFill>
              <a:ea typeface="Calibri" panose="020F0502020204030204" pitchFamily="34" charset="0"/>
            </a:endParaRPr>
          </a:p>
          <a:p>
            <a:pPr>
              <a:tabLst>
                <a:tab pos="-914400" algn="l"/>
                <a:tab pos="-457200" algn="l"/>
                <a:tab pos="0" algn="l"/>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Lst>
            </a:pPr>
            <a:r>
              <a:rPr lang="en-US" sz="8800" dirty="0">
                <a:solidFill>
                  <a:srgbClr val="0070C0"/>
                </a:solidFill>
                <a:ea typeface="Calibri" panose="020F0502020204030204" pitchFamily="34" charset="0"/>
              </a:rPr>
              <a:t>Tamara </a:t>
            </a:r>
            <a:r>
              <a:rPr lang="en-US" sz="8800" dirty="0" err="1" smtClean="0">
                <a:solidFill>
                  <a:srgbClr val="0070C0"/>
                </a:solidFill>
                <a:ea typeface="Calibri" panose="020F0502020204030204" pitchFamily="34" charset="0"/>
              </a:rPr>
              <a:t>Modilevsky</a:t>
            </a:r>
            <a:r>
              <a:rPr lang="en-US" sz="8800" dirty="0" smtClean="0">
                <a:solidFill>
                  <a:srgbClr val="0070C0"/>
                </a:solidFill>
                <a:ea typeface="Calibri" panose="020F0502020204030204" pitchFamily="34" charset="0"/>
              </a:rPr>
              <a:t>, </a:t>
            </a:r>
            <a:r>
              <a:rPr lang="en-US" sz="8800" dirty="0">
                <a:solidFill>
                  <a:srgbClr val="0070C0"/>
                </a:solidFill>
                <a:ea typeface="Calibri" panose="020F0502020204030204" pitchFamily="34" charset="0"/>
              </a:rPr>
              <a:t>MD</a:t>
            </a:r>
          </a:p>
          <a:p>
            <a:pPr>
              <a:tabLst>
                <a:tab pos="-914400" algn="l"/>
                <a:tab pos="-457200" algn="l"/>
                <a:tab pos="0" algn="l"/>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Lst>
            </a:pPr>
            <a:r>
              <a:rPr lang="en-US" sz="8800" dirty="0" err="1">
                <a:solidFill>
                  <a:srgbClr val="0070C0"/>
                </a:solidFill>
                <a:ea typeface="Calibri" panose="020F0502020204030204" pitchFamily="34" charset="0"/>
              </a:rPr>
              <a:t>Gifty</a:t>
            </a:r>
            <a:r>
              <a:rPr lang="en-US" sz="8800" dirty="0">
                <a:solidFill>
                  <a:srgbClr val="0070C0"/>
                </a:solidFill>
                <a:ea typeface="Calibri" panose="020F0502020204030204" pitchFamily="34" charset="0"/>
              </a:rPr>
              <a:t>-Maria J. </a:t>
            </a:r>
            <a:r>
              <a:rPr lang="en-US" sz="8800" dirty="0" err="1">
                <a:solidFill>
                  <a:srgbClr val="0070C0"/>
                </a:solidFill>
                <a:ea typeface="Calibri" panose="020F0502020204030204" pitchFamily="34" charset="0"/>
              </a:rPr>
              <a:t>Ntim</a:t>
            </a:r>
            <a:r>
              <a:rPr lang="en-US" sz="8800" dirty="0">
                <a:solidFill>
                  <a:srgbClr val="0070C0"/>
                </a:solidFill>
                <a:ea typeface="Calibri" panose="020F0502020204030204" pitchFamily="34" charset="0"/>
              </a:rPr>
              <a:t>, MD</a:t>
            </a:r>
          </a:p>
          <a:p>
            <a:pPr>
              <a:tabLst>
                <a:tab pos="-914400" algn="l"/>
                <a:tab pos="-457200" algn="l"/>
                <a:tab pos="0" algn="l"/>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Lst>
            </a:pPr>
            <a:r>
              <a:rPr lang="en-US" sz="8800" dirty="0" err="1">
                <a:solidFill>
                  <a:srgbClr val="0070C0"/>
                </a:solidFill>
                <a:ea typeface="Calibri" panose="020F0502020204030204" pitchFamily="34" charset="0"/>
              </a:rPr>
              <a:t>Arash</a:t>
            </a:r>
            <a:r>
              <a:rPr lang="en-US" sz="8800" dirty="0">
                <a:solidFill>
                  <a:srgbClr val="0070C0"/>
                </a:solidFill>
                <a:ea typeface="Calibri" panose="020F0502020204030204" pitchFamily="34" charset="0"/>
              </a:rPr>
              <a:t> </a:t>
            </a:r>
            <a:r>
              <a:rPr lang="en-US" sz="8800" dirty="0" smtClean="0">
                <a:solidFill>
                  <a:srgbClr val="0070C0"/>
                </a:solidFill>
                <a:ea typeface="Calibri" panose="020F0502020204030204" pitchFamily="34" charset="0"/>
              </a:rPr>
              <a:t>Nafisi, </a:t>
            </a:r>
            <a:r>
              <a:rPr lang="en-US" sz="8800" dirty="0">
                <a:solidFill>
                  <a:srgbClr val="0070C0"/>
                </a:solidFill>
                <a:ea typeface="Calibri" panose="020F0502020204030204" pitchFamily="34" charset="0"/>
              </a:rPr>
              <a:t>MD</a:t>
            </a:r>
          </a:p>
          <a:p>
            <a:endParaRPr lang="en-US" dirty="0"/>
          </a:p>
        </p:txBody>
      </p:sp>
      <p:sp>
        <p:nvSpPr>
          <p:cNvPr id="6" name="Content Placeholder 5"/>
          <p:cNvSpPr>
            <a:spLocks noGrp="1"/>
          </p:cNvSpPr>
          <p:nvPr>
            <p:ph sz="quarter" idx="4"/>
          </p:nvPr>
        </p:nvSpPr>
        <p:spPr>
          <a:xfrm>
            <a:off x="4589136" y="1892300"/>
            <a:ext cx="3657600" cy="4356100"/>
          </a:xfrm>
        </p:spPr>
        <p:txBody>
          <a:bodyPr>
            <a:noAutofit/>
          </a:bodyPr>
          <a:lstStyle/>
          <a:p>
            <a:pPr>
              <a:tabLst>
                <a:tab pos="-914400" algn="l"/>
                <a:tab pos="-457200" algn="l"/>
                <a:tab pos="0" algn="l"/>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Lst>
            </a:pPr>
            <a:r>
              <a:rPr lang="en-US" sz="2200" dirty="0">
                <a:solidFill>
                  <a:srgbClr val="0070C0"/>
                </a:solidFill>
                <a:ea typeface="Calibri" panose="020F0502020204030204" pitchFamily="34" charset="0"/>
              </a:rPr>
              <a:t>Colin Robinson, MD</a:t>
            </a:r>
          </a:p>
          <a:p>
            <a:pPr>
              <a:tabLst>
                <a:tab pos="-914400" algn="l"/>
                <a:tab pos="-457200" algn="l"/>
                <a:tab pos="0" algn="l"/>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Lst>
            </a:pPr>
            <a:r>
              <a:rPr lang="en-US" sz="2200" dirty="0">
                <a:solidFill>
                  <a:srgbClr val="0070C0"/>
                </a:solidFill>
                <a:ea typeface="Calibri" panose="020F0502020204030204" pitchFamily="34" charset="0"/>
              </a:rPr>
              <a:t>Michael </a:t>
            </a:r>
            <a:r>
              <a:rPr lang="en-US" sz="2200" dirty="0" err="1">
                <a:solidFill>
                  <a:srgbClr val="0070C0"/>
                </a:solidFill>
                <a:ea typeface="Calibri" panose="020F0502020204030204" pitchFamily="34" charset="0"/>
              </a:rPr>
              <a:t>Rotblatt</a:t>
            </a:r>
            <a:r>
              <a:rPr lang="en-US" sz="2200" dirty="0">
                <a:solidFill>
                  <a:srgbClr val="0070C0"/>
                </a:solidFill>
                <a:ea typeface="Calibri" panose="020F0502020204030204" pitchFamily="34" charset="0"/>
              </a:rPr>
              <a:t> MD</a:t>
            </a:r>
          </a:p>
          <a:p>
            <a:pPr>
              <a:tabLst>
                <a:tab pos="-914400" algn="l"/>
                <a:tab pos="-457200" algn="l"/>
                <a:tab pos="0" algn="l"/>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Lst>
            </a:pPr>
            <a:r>
              <a:rPr lang="en-US" sz="2200" dirty="0">
                <a:solidFill>
                  <a:srgbClr val="0070C0"/>
                </a:solidFill>
                <a:ea typeface="Calibri" panose="020F0502020204030204" pitchFamily="34" charset="0"/>
              </a:rPr>
              <a:t>Heather </a:t>
            </a:r>
            <a:r>
              <a:rPr lang="en-US" sz="2200" dirty="0" err="1">
                <a:solidFill>
                  <a:srgbClr val="0070C0"/>
                </a:solidFill>
                <a:ea typeface="Calibri" panose="020F0502020204030204" pitchFamily="34" charset="0"/>
              </a:rPr>
              <a:t>Schickedanz</a:t>
            </a:r>
            <a:r>
              <a:rPr lang="en-US" sz="2200" dirty="0">
                <a:solidFill>
                  <a:srgbClr val="0070C0"/>
                </a:solidFill>
                <a:ea typeface="Calibri" panose="020F0502020204030204" pitchFamily="34" charset="0"/>
              </a:rPr>
              <a:t>, MD</a:t>
            </a:r>
          </a:p>
          <a:p>
            <a:pPr>
              <a:tabLst>
                <a:tab pos="-914400" algn="l"/>
                <a:tab pos="-457200" algn="l"/>
                <a:tab pos="0" algn="l"/>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Lst>
            </a:pPr>
            <a:r>
              <a:rPr lang="en-US" sz="2200" dirty="0">
                <a:solidFill>
                  <a:srgbClr val="0070C0"/>
                </a:solidFill>
                <a:ea typeface="Calibri" panose="020F0502020204030204" pitchFamily="34" charset="0"/>
              </a:rPr>
              <a:t>Sural Shah, MD</a:t>
            </a:r>
          </a:p>
          <a:p>
            <a:pPr>
              <a:tabLst>
                <a:tab pos="-914400" algn="l"/>
                <a:tab pos="-457200" algn="l"/>
                <a:tab pos="0" algn="l"/>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Lst>
            </a:pPr>
            <a:r>
              <a:rPr lang="en-US" sz="2200" dirty="0">
                <a:solidFill>
                  <a:srgbClr val="0070C0"/>
                </a:solidFill>
                <a:ea typeface="Calibri" panose="020F0502020204030204" pitchFamily="34" charset="0"/>
              </a:rPr>
              <a:t>Sahar </a:t>
            </a:r>
            <a:r>
              <a:rPr lang="en-US" sz="2200" dirty="0" err="1">
                <a:solidFill>
                  <a:srgbClr val="0070C0"/>
                </a:solidFill>
                <a:ea typeface="Calibri" panose="020F0502020204030204" pitchFamily="34" charset="0"/>
              </a:rPr>
              <a:t>Soleymani</a:t>
            </a:r>
            <a:r>
              <a:rPr lang="en-US" sz="2200" dirty="0">
                <a:solidFill>
                  <a:srgbClr val="0070C0"/>
                </a:solidFill>
                <a:ea typeface="Calibri" panose="020F0502020204030204" pitchFamily="34" charset="0"/>
              </a:rPr>
              <a:t>, MD </a:t>
            </a:r>
          </a:p>
          <a:p>
            <a:pPr>
              <a:tabLst>
                <a:tab pos="-914400" algn="l"/>
                <a:tab pos="-457200" algn="l"/>
                <a:tab pos="0" algn="l"/>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Lst>
            </a:pPr>
            <a:r>
              <a:rPr lang="en-US" sz="2200" dirty="0" err="1">
                <a:solidFill>
                  <a:srgbClr val="0070C0"/>
                </a:solidFill>
                <a:ea typeface="Calibri" panose="020F0502020204030204" pitchFamily="34" charset="0"/>
              </a:rPr>
              <a:t>Laxmi</a:t>
            </a:r>
            <a:r>
              <a:rPr lang="en-US" sz="2200" dirty="0">
                <a:solidFill>
                  <a:srgbClr val="0070C0"/>
                </a:solidFill>
                <a:ea typeface="Calibri" panose="020F0502020204030204" pitchFamily="34" charset="0"/>
              </a:rPr>
              <a:t> </a:t>
            </a:r>
            <a:r>
              <a:rPr lang="en-US" sz="2200" dirty="0" err="1">
                <a:solidFill>
                  <a:srgbClr val="0070C0"/>
                </a:solidFill>
                <a:ea typeface="Calibri" panose="020F0502020204030204" pitchFamily="34" charset="0"/>
              </a:rPr>
              <a:t>Suthar</a:t>
            </a:r>
            <a:r>
              <a:rPr lang="en-US" sz="2200" dirty="0">
                <a:solidFill>
                  <a:srgbClr val="0070C0"/>
                </a:solidFill>
                <a:ea typeface="Calibri" panose="020F0502020204030204" pitchFamily="34" charset="0"/>
              </a:rPr>
              <a:t> MD</a:t>
            </a:r>
          </a:p>
          <a:p>
            <a:pPr>
              <a:tabLst>
                <a:tab pos="-914400" algn="l"/>
                <a:tab pos="-457200" algn="l"/>
                <a:tab pos="0" algn="l"/>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Lst>
            </a:pPr>
            <a:r>
              <a:rPr lang="en-US" sz="2200" dirty="0">
                <a:solidFill>
                  <a:srgbClr val="0070C0"/>
                </a:solidFill>
                <a:ea typeface="Calibri" panose="020F0502020204030204" pitchFamily="34" charset="0"/>
              </a:rPr>
              <a:t>Soma </a:t>
            </a:r>
            <a:r>
              <a:rPr lang="en-US" sz="2200" dirty="0" err="1">
                <a:solidFill>
                  <a:srgbClr val="0070C0"/>
                </a:solidFill>
                <a:ea typeface="Calibri" panose="020F0502020204030204" pitchFamily="34" charset="0"/>
              </a:rPr>
              <a:t>Wali</a:t>
            </a:r>
            <a:r>
              <a:rPr lang="en-US" sz="2200" dirty="0">
                <a:solidFill>
                  <a:srgbClr val="0070C0"/>
                </a:solidFill>
                <a:ea typeface="Calibri" panose="020F0502020204030204" pitchFamily="34" charset="0"/>
              </a:rPr>
              <a:t>, MD</a:t>
            </a:r>
          </a:p>
          <a:p>
            <a:pPr>
              <a:tabLst>
                <a:tab pos="-914400" algn="l"/>
                <a:tab pos="-457200" algn="l"/>
                <a:tab pos="0" algn="l"/>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Lst>
            </a:pPr>
            <a:r>
              <a:rPr lang="en-US" sz="2200" dirty="0">
                <a:solidFill>
                  <a:srgbClr val="0070C0"/>
                </a:solidFill>
                <a:ea typeface="Calibri" panose="020F0502020204030204" pitchFamily="34" charset="0"/>
              </a:rPr>
              <a:t>Hijab </a:t>
            </a:r>
            <a:r>
              <a:rPr lang="en-US" sz="2200" dirty="0" err="1">
                <a:solidFill>
                  <a:srgbClr val="0070C0"/>
                </a:solidFill>
                <a:ea typeface="Calibri" panose="020F0502020204030204" pitchFamily="34" charset="0"/>
              </a:rPr>
              <a:t>Zubairi</a:t>
            </a:r>
            <a:r>
              <a:rPr lang="en-US" sz="2200" dirty="0">
                <a:solidFill>
                  <a:srgbClr val="0070C0"/>
                </a:solidFill>
                <a:ea typeface="Calibri" panose="020F0502020204030204" pitchFamily="34" charset="0"/>
              </a:rPr>
              <a:t>, MD</a:t>
            </a:r>
            <a:endParaRPr lang="en-US" sz="2200" dirty="0">
              <a:solidFill>
                <a:srgbClr val="0070C0"/>
              </a:solidFill>
            </a:endParaRPr>
          </a:p>
        </p:txBody>
      </p:sp>
    </p:spTree>
    <p:extLst>
      <p:ext uri="{BB962C8B-B14F-4D97-AF65-F5344CB8AC3E}">
        <p14:creationId xmlns:p14="http://schemas.microsoft.com/office/powerpoint/2010/main" val="7947755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7583488" cy="1143000"/>
          </a:xfrm>
        </p:spPr>
        <p:txBody>
          <a:bodyPr>
            <a:normAutofit fontScale="90000"/>
          </a:bodyPr>
          <a:lstStyle/>
          <a:p>
            <a:r>
              <a:rPr lang="en-US" dirty="0" smtClean="0">
                <a:solidFill>
                  <a:srgbClr val="0070C0"/>
                </a:solidFill>
              </a:rPr>
              <a:t/>
            </a:r>
            <a:br>
              <a:rPr lang="en-US" dirty="0" smtClean="0">
                <a:solidFill>
                  <a:srgbClr val="0070C0"/>
                </a:solidFill>
              </a:rPr>
            </a:br>
            <a:r>
              <a:rPr lang="en-US" dirty="0">
                <a:solidFill>
                  <a:srgbClr val="0070C0"/>
                </a:solidFill>
              </a:rPr>
              <a:t/>
            </a:r>
            <a:br>
              <a:rPr lang="en-US" dirty="0">
                <a:solidFill>
                  <a:srgbClr val="0070C0"/>
                </a:solidFill>
              </a:rPr>
            </a:br>
            <a:r>
              <a:rPr lang="en-US" sz="4900" dirty="0" smtClean="0">
                <a:solidFill>
                  <a:srgbClr val="0070C0"/>
                </a:solidFill>
              </a:rPr>
              <a:t>MID-VALLEY CLINIC</a:t>
            </a:r>
            <a:r>
              <a:rPr lang="en-US" dirty="0" smtClean="0">
                <a:solidFill>
                  <a:srgbClr val="0070C0"/>
                </a:solidFill>
              </a:rPr>
              <a:t/>
            </a:r>
            <a:br>
              <a:rPr lang="en-US" dirty="0" smtClean="0">
                <a:solidFill>
                  <a:srgbClr val="0070C0"/>
                </a:solidFill>
              </a:rPr>
            </a:br>
            <a:endParaRPr lang="en-US" dirty="0">
              <a:solidFill>
                <a:srgbClr val="0070C0"/>
              </a:solidFill>
            </a:endParaRPr>
          </a:p>
        </p:txBody>
      </p:sp>
      <p:sp>
        <p:nvSpPr>
          <p:cNvPr id="3" name="Content Placeholder 2"/>
          <p:cNvSpPr>
            <a:spLocks noGrp="1"/>
          </p:cNvSpPr>
          <p:nvPr>
            <p:ph idx="1"/>
          </p:nvPr>
        </p:nvSpPr>
        <p:spPr/>
        <p:txBody>
          <a:bodyPr>
            <a:normAutofit lnSpcReduction="10000"/>
          </a:bodyPr>
          <a:lstStyle/>
          <a:p>
            <a:pPr lvl="0"/>
            <a:r>
              <a:rPr lang="en-US" sz="2400" dirty="0" smtClean="0">
                <a:solidFill>
                  <a:srgbClr val="0070C0"/>
                </a:solidFill>
              </a:rPr>
              <a:t>7515 </a:t>
            </a:r>
            <a:r>
              <a:rPr lang="en-US" sz="2400" dirty="0">
                <a:solidFill>
                  <a:srgbClr val="0070C0"/>
                </a:solidFill>
              </a:rPr>
              <a:t>Van Nuys Blvd. </a:t>
            </a:r>
            <a:r>
              <a:rPr lang="en-US" sz="2400" dirty="0" smtClean="0">
                <a:solidFill>
                  <a:srgbClr val="0070C0"/>
                </a:solidFill>
              </a:rPr>
              <a:t>Van Nuys, </a:t>
            </a:r>
            <a:r>
              <a:rPr lang="en-US" sz="2400" dirty="0">
                <a:solidFill>
                  <a:srgbClr val="0070C0"/>
                </a:solidFill>
              </a:rPr>
              <a:t>91405 </a:t>
            </a:r>
            <a:endParaRPr lang="en-US" sz="2400" dirty="0" smtClean="0">
              <a:solidFill>
                <a:srgbClr val="0070C0"/>
              </a:solidFill>
            </a:endParaRPr>
          </a:p>
          <a:p>
            <a:pPr lvl="0"/>
            <a:r>
              <a:rPr lang="en-US" sz="2400" dirty="0" smtClean="0">
                <a:solidFill>
                  <a:srgbClr val="0070C0"/>
                </a:solidFill>
              </a:rPr>
              <a:t>2nd </a:t>
            </a:r>
            <a:r>
              <a:rPr lang="en-US" sz="2400" dirty="0">
                <a:solidFill>
                  <a:srgbClr val="0070C0"/>
                </a:solidFill>
              </a:rPr>
              <a:t>floor Adult Primary Care </a:t>
            </a:r>
            <a:r>
              <a:rPr lang="en-US" sz="2400" dirty="0" smtClean="0">
                <a:solidFill>
                  <a:srgbClr val="0070C0"/>
                </a:solidFill>
              </a:rPr>
              <a:t>clinics</a:t>
            </a:r>
          </a:p>
          <a:p>
            <a:pPr lvl="1"/>
            <a:r>
              <a:rPr lang="en-US" dirty="0" smtClean="0">
                <a:solidFill>
                  <a:srgbClr val="0070C0"/>
                </a:solidFill>
              </a:rPr>
              <a:t>Enter at east door next to stairwell </a:t>
            </a:r>
            <a:endParaRPr lang="en-US" dirty="0">
              <a:solidFill>
                <a:srgbClr val="0070C0"/>
              </a:solidFill>
            </a:endParaRPr>
          </a:p>
          <a:p>
            <a:pPr lvl="1"/>
            <a:r>
              <a:rPr lang="en-US" sz="2200" dirty="0">
                <a:solidFill>
                  <a:srgbClr val="0070C0"/>
                </a:solidFill>
              </a:rPr>
              <a:t>Door Code: </a:t>
            </a:r>
            <a:r>
              <a:rPr lang="en-US" sz="2200" dirty="0" smtClean="0">
                <a:solidFill>
                  <a:srgbClr val="0070C0"/>
                </a:solidFill>
              </a:rPr>
              <a:t>001155</a:t>
            </a:r>
            <a:endParaRPr lang="en-US" sz="2400" dirty="0" smtClean="0">
              <a:solidFill>
                <a:srgbClr val="0070C0"/>
              </a:solidFill>
            </a:endParaRPr>
          </a:p>
          <a:p>
            <a:pPr lvl="0"/>
            <a:r>
              <a:rPr lang="en-US" sz="2400" dirty="0" smtClean="0">
                <a:solidFill>
                  <a:srgbClr val="0070C0"/>
                </a:solidFill>
              </a:rPr>
              <a:t>Hours: 8:00AM-5:00PM</a:t>
            </a:r>
          </a:p>
          <a:p>
            <a:pPr lvl="0"/>
            <a:r>
              <a:rPr lang="en-US" sz="2400" dirty="0" smtClean="0">
                <a:solidFill>
                  <a:srgbClr val="0070C0"/>
                </a:solidFill>
              </a:rPr>
              <a:t>Phone # (818</a:t>
            </a:r>
            <a:r>
              <a:rPr lang="en-US" sz="2400" dirty="0">
                <a:solidFill>
                  <a:srgbClr val="0070C0"/>
                </a:solidFill>
              </a:rPr>
              <a:t>) 627-3240 or (818) 627-3210 </a:t>
            </a:r>
            <a:endParaRPr lang="en-US" sz="2400" dirty="0" smtClean="0">
              <a:solidFill>
                <a:srgbClr val="0070C0"/>
              </a:solidFill>
            </a:endParaRPr>
          </a:p>
          <a:p>
            <a:pPr lvl="0"/>
            <a:r>
              <a:rPr lang="en-US" sz="2400" dirty="0" smtClean="0">
                <a:solidFill>
                  <a:srgbClr val="0070C0"/>
                </a:solidFill>
              </a:rPr>
              <a:t>You </a:t>
            </a:r>
            <a:r>
              <a:rPr lang="en-US" sz="2400" dirty="0">
                <a:solidFill>
                  <a:srgbClr val="0070C0"/>
                </a:solidFill>
              </a:rPr>
              <a:t>are expected to arrive </a:t>
            </a:r>
            <a:r>
              <a:rPr lang="en-US" sz="2400" dirty="0" smtClean="0">
                <a:solidFill>
                  <a:srgbClr val="0070C0"/>
                </a:solidFill>
              </a:rPr>
              <a:t>at 8:00am </a:t>
            </a:r>
            <a:r>
              <a:rPr lang="en-US" sz="2400" dirty="0">
                <a:solidFill>
                  <a:srgbClr val="0070C0"/>
                </a:solidFill>
              </a:rPr>
              <a:t>for your morning clinics and before 1:30 for your afternoon </a:t>
            </a:r>
            <a:r>
              <a:rPr lang="en-US" sz="2400" dirty="0" smtClean="0">
                <a:solidFill>
                  <a:srgbClr val="0070C0"/>
                </a:solidFill>
              </a:rPr>
              <a:t>clinics</a:t>
            </a:r>
            <a:endParaRPr lang="en-US" sz="2400" dirty="0"/>
          </a:p>
        </p:txBody>
      </p:sp>
    </p:spTree>
    <p:extLst>
      <p:ext uri="{BB962C8B-B14F-4D97-AF65-F5344CB8AC3E}">
        <p14:creationId xmlns:p14="http://schemas.microsoft.com/office/powerpoint/2010/main" val="340219837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95833"/>
            <a:ext cx="8763000" cy="1143000"/>
          </a:xfrm>
        </p:spPr>
        <p:txBody>
          <a:bodyPr>
            <a:noAutofit/>
          </a:bodyPr>
          <a:lstStyle/>
          <a:p>
            <a:r>
              <a:rPr lang="en-US" sz="4400" dirty="0" smtClean="0">
                <a:solidFill>
                  <a:srgbClr val="0070C0"/>
                </a:solidFill>
              </a:rPr>
              <a:t>MV CLINIC PRIMARY CARE FACULTY </a:t>
            </a:r>
            <a:endParaRPr lang="en-US" sz="4400" dirty="0">
              <a:solidFill>
                <a:srgbClr val="0070C0"/>
              </a:solidFill>
            </a:endParaRPr>
          </a:p>
        </p:txBody>
      </p:sp>
      <p:sp>
        <p:nvSpPr>
          <p:cNvPr id="5" name="Content Placeholder 4"/>
          <p:cNvSpPr>
            <a:spLocks noGrp="1"/>
          </p:cNvSpPr>
          <p:nvPr>
            <p:ph sz="half" idx="2"/>
          </p:nvPr>
        </p:nvSpPr>
        <p:spPr>
          <a:xfrm>
            <a:off x="685800" y="1905000"/>
            <a:ext cx="3733800" cy="3213100"/>
          </a:xfrm>
        </p:spPr>
        <p:txBody>
          <a:bodyPr>
            <a:normAutofit/>
          </a:bodyPr>
          <a:lstStyle/>
          <a:p>
            <a:r>
              <a:rPr lang="en-US" sz="2400" dirty="0" smtClean="0">
                <a:solidFill>
                  <a:srgbClr val="0070C0"/>
                </a:solidFill>
              </a:rPr>
              <a:t>Nasser </a:t>
            </a:r>
            <a:r>
              <a:rPr lang="en-US" sz="2400" dirty="0" err="1" smtClean="0">
                <a:solidFill>
                  <a:srgbClr val="0070C0"/>
                </a:solidFill>
              </a:rPr>
              <a:t>Abdo</a:t>
            </a:r>
            <a:r>
              <a:rPr lang="en-US" sz="2400" dirty="0" smtClean="0">
                <a:solidFill>
                  <a:srgbClr val="0070C0"/>
                </a:solidFill>
              </a:rPr>
              <a:t>, MD</a:t>
            </a:r>
          </a:p>
          <a:p>
            <a:r>
              <a:rPr lang="en-US" sz="2400" dirty="0" err="1" smtClean="0">
                <a:solidFill>
                  <a:srgbClr val="0070C0"/>
                </a:solidFill>
              </a:rPr>
              <a:t>Siamak</a:t>
            </a:r>
            <a:r>
              <a:rPr lang="en-US" sz="2400" dirty="0" smtClean="0">
                <a:solidFill>
                  <a:srgbClr val="0070C0"/>
                </a:solidFill>
              </a:rPr>
              <a:t> </a:t>
            </a:r>
            <a:r>
              <a:rPr lang="en-US" sz="2400" dirty="0" err="1" smtClean="0">
                <a:solidFill>
                  <a:srgbClr val="0070C0"/>
                </a:solidFill>
              </a:rPr>
              <a:t>Basiratmand</a:t>
            </a:r>
            <a:r>
              <a:rPr lang="en-US" sz="2400" dirty="0" smtClean="0">
                <a:solidFill>
                  <a:srgbClr val="0070C0"/>
                </a:solidFill>
              </a:rPr>
              <a:t>, MD</a:t>
            </a:r>
          </a:p>
          <a:p>
            <a:r>
              <a:rPr lang="en-US" sz="2400" dirty="0" smtClean="0">
                <a:solidFill>
                  <a:srgbClr val="0070C0"/>
                </a:solidFill>
              </a:rPr>
              <a:t>Jennifer Chen, MD</a:t>
            </a:r>
          </a:p>
          <a:p>
            <a:r>
              <a:rPr lang="en-US" sz="2400" dirty="0" smtClean="0">
                <a:solidFill>
                  <a:srgbClr val="0070C0"/>
                </a:solidFill>
              </a:rPr>
              <a:t>Mindy Cheng, MD</a:t>
            </a:r>
            <a:endParaRPr lang="en-US" sz="2400" dirty="0">
              <a:solidFill>
                <a:srgbClr val="0070C0"/>
              </a:solidFill>
            </a:endParaRPr>
          </a:p>
        </p:txBody>
      </p:sp>
      <p:sp>
        <p:nvSpPr>
          <p:cNvPr id="7" name="Content Placeholder 6"/>
          <p:cNvSpPr>
            <a:spLocks noGrp="1"/>
          </p:cNvSpPr>
          <p:nvPr>
            <p:ph sz="quarter" idx="4"/>
          </p:nvPr>
        </p:nvSpPr>
        <p:spPr>
          <a:xfrm>
            <a:off x="4648200" y="1905000"/>
            <a:ext cx="3657600" cy="3213100"/>
          </a:xfrm>
        </p:spPr>
        <p:txBody>
          <a:bodyPr>
            <a:normAutofit/>
          </a:bodyPr>
          <a:lstStyle/>
          <a:p>
            <a:r>
              <a:rPr lang="en-US" sz="2400" dirty="0" smtClean="0">
                <a:solidFill>
                  <a:srgbClr val="0070C0"/>
                </a:solidFill>
              </a:rPr>
              <a:t>Die Thu Nguyen, MD</a:t>
            </a:r>
          </a:p>
          <a:p>
            <a:r>
              <a:rPr lang="en-US" sz="2400" dirty="0" smtClean="0">
                <a:solidFill>
                  <a:srgbClr val="0070C0"/>
                </a:solidFill>
              </a:rPr>
              <a:t>Kirsten </a:t>
            </a:r>
            <a:r>
              <a:rPr lang="en-US" sz="2400" dirty="0" err="1" smtClean="0">
                <a:solidFill>
                  <a:srgbClr val="0070C0"/>
                </a:solidFill>
              </a:rPr>
              <a:t>Kaldas</a:t>
            </a:r>
            <a:r>
              <a:rPr lang="en-US" sz="2400" dirty="0" smtClean="0">
                <a:solidFill>
                  <a:srgbClr val="0070C0"/>
                </a:solidFill>
              </a:rPr>
              <a:t>, MD</a:t>
            </a:r>
          </a:p>
          <a:p>
            <a:r>
              <a:rPr lang="en-US" sz="2400" dirty="0" smtClean="0">
                <a:solidFill>
                  <a:srgbClr val="0070C0"/>
                </a:solidFill>
              </a:rPr>
              <a:t>George </a:t>
            </a:r>
            <a:r>
              <a:rPr lang="en-US" sz="2400" dirty="0" err="1" smtClean="0">
                <a:solidFill>
                  <a:srgbClr val="0070C0"/>
                </a:solidFill>
              </a:rPr>
              <a:t>Shahin</a:t>
            </a:r>
            <a:r>
              <a:rPr lang="en-US" sz="2400" dirty="0" smtClean="0">
                <a:solidFill>
                  <a:srgbClr val="0070C0"/>
                </a:solidFill>
              </a:rPr>
              <a:t>, MD</a:t>
            </a:r>
          </a:p>
          <a:p>
            <a:r>
              <a:rPr lang="en-US" sz="2400" dirty="0" smtClean="0">
                <a:solidFill>
                  <a:srgbClr val="0070C0"/>
                </a:solidFill>
              </a:rPr>
              <a:t>Joseph </a:t>
            </a:r>
            <a:r>
              <a:rPr lang="en-US" sz="2400" dirty="0" err="1" smtClean="0">
                <a:solidFill>
                  <a:srgbClr val="0070C0"/>
                </a:solidFill>
              </a:rPr>
              <a:t>Zaky</a:t>
            </a:r>
            <a:r>
              <a:rPr lang="en-US" sz="2400" dirty="0" smtClean="0">
                <a:solidFill>
                  <a:srgbClr val="0070C0"/>
                </a:solidFill>
              </a:rPr>
              <a:t>, </a:t>
            </a:r>
            <a:r>
              <a:rPr lang="en-US" sz="2400" dirty="0" smtClean="0">
                <a:solidFill>
                  <a:srgbClr val="0070C0"/>
                </a:solidFill>
              </a:rPr>
              <a:t>MD</a:t>
            </a:r>
            <a:endParaRPr lang="en-US" sz="2400" dirty="0">
              <a:solidFill>
                <a:srgbClr val="0070C0"/>
              </a:solidFill>
            </a:endParaRPr>
          </a:p>
        </p:txBody>
      </p:sp>
    </p:spTree>
    <p:extLst>
      <p:ext uri="{BB962C8B-B14F-4D97-AF65-F5344CB8AC3E}">
        <p14:creationId xmlns:p14="http://schemas.microsoft.com/office/powerpoint/2010/main" val="11147088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solidFill>
                  <a:srgbClr val="105CA4"/>
                </a:solidFill>
              </a:rPr>
              <a:t>R2 &amp; R3 EDUCATION</a:t>
            </a:r>
            <a:endParaRPr lang="en-US" sz="4400" dirty="0">
              <a:solidFill>
                <a:srgbClr val="105CA4"/>
              </a:solidFill>
            </a:endParaRPr>
          </a:p>
        </p:txBody>
      </p:sp>
      <p:sp>
        <p:nvSpPr>
          <p:cNvPr id="3" name="Content Placeholder 2"/>
          <p:cNvSpPr>
            <a:spLocks noGrp="1"/>
          </p:cNvSpPr>
          <p:nvPr>
            <p:ph idx="1"/>
          </p:nvPr>
        </p:nvSpPr>
        <p:spPr>
          <a:xfrm>
            <a:off x="779462" y="1949824"/>
            <a:ext cx="7678737" cy="4374776"/>
          </a:xfrm>
        </p:spPr>
        <p:txBody>
          <a:bodyPr>
            <a:normAutofit/>
          </a:bodyPr>
          <a:lstStyle/>
          <a:p>
            <a:r>
              <a:rPr lang="en-US" sz="2400" dirty="0" smtClean="0">
                <a:solidFill>
                  <a:srgbClr val="105CA4"/>
                </a:solidFill>
              </a:rPr>
              <a:t>Tuesday morning didactics</a:t>
            </a:r>
          </a:p>
          <a:p>
            <a:pPr lvl="1"/>
            <a:r>
              <a:rPr lang="en-US" sz="2200" dirty="0" smtClean="0">
                <a:solidFill>
                  <a:srgbClr val="105CA4"/>
                </a:solidFill>
              </a:rPr>
              <a:t>7:30-8:00AM </a:t>
            </a:r>
          </a:p>
          <a:p>
            <a:pPr lvl="1"/>
            <a:r>
              <a:rPr lang="en-US" sz="2200" dirty="0" smtClean="0">
                <a:solidFill>
                  <a:srgbClr val="105CA4"/>
                </a:solidFill>
              </a:rPr>
              <a:t>Attendance mandatory , arrive promptly </a:t>
            </a:r>
          </a:p>
          <a:p>
            <a:r>
              <a:rPr lang="en-US" sz="2400" dirty="0" smtClean="0">
                <a:solidFill>
                  <a:srgbClr val="105CA4"/>
                </a:solidFill>
              </a:rPr>
              <a:t>Wednesday MKSAP Marathon</a:t>
            </a:r>
          </a:p>
          <a:p>
            <a:pPr lvl="1"/>
            <a:r>
              <a:rPr lang="en-US" sz="2200" dirty="0" smtClean="0">
                <a:solidFill>
                  <a:srgbClr val="105CA4"/>
                </a:solidFill>
              </a:rPr>
              <a:t>7:30-8:30AM</a:t>
            </a:r>
          </a:p>
          <a:p>
            <a:pPr lvl="1"/>
            <a:r>
              <a:rPr lang="en-US" sz="2200" dirty="0" smtClean="0">
                <a:solidFill>
                  <a:srgbClr val="105CA4"/>
                </a:solidFill>
              </a:rPr>
              <a:t>Attendance </a:t>
            </a:r>
            <a:r>
              <a:rPr lang="en-US" sz="2200" dirty="0">
                <a:solidFill>
                  <a:srgbClr val="105CA4"/>
                </a:solidFill>
              </a:rPr>
              <a:t>mandatory , arrive promptly </a:t>
            </a:r>
          </a:p>
          <a:p>
            <a:pPr lvl="1"/>
            <a:endParaRPr lang="en-US" dirty="0" smtClean="0">
              <a:solidFill>
                <a:srgbClr val="105CA4"/>
              </a:solidFill>
            </a:endParaRPr>
          </a:p>
          <a:p>
            <a:pPr lvl="1"/>
            <a:endParaRPr lang="en-US" dirty="0" smtClean="0">
              <a:solidFill>
                <a:srgbClr val="105CA4"/>
              </a:solidFill>
            </a:endParaRPr>
          </a:p>
        </p:txBody>
      </p:sp>
    </p:spTree>
    <p:extLst>
      <p:ext uri="{BB962C8B-B14F-4D97-AF65-F5344CB8AC3E}">
        <p14:creationId xmlns:p14="http://schemas.microsoft.com/office/powerpoint/2010/main" val="21426571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95833"/>
            <a:ext cx="7829551" cy="1143000"/>
          </a:xfrm>
        </p:spPr>
        <p:txBody>
          <a:bodyPr>
            <a:normAutofit/>
          </a:bodyPr>
          <a:lstStyle/>
          <a:p>
            <a:r>
              <a:rPr lang="en-US" sz="4400" dirty="0" smtClean="0">
                <a:solidFill>
                  <a:srgbClr val="105CA4"/>
                </a:solidFill>
              </a:rPr>
              <a:t>R1 EDUCATION – WEDNESDAYS</a:t>
            </a:r>
            <a:endParaRPr lang="en-US" sz="4400" dirty="0">
              <a:solidFill>
                <a:srgbClr val="105CA4"/>
              </a:solidFill>
            </a:endParaRPr>
          </a:p>
        </p:txBody>
      </p:sp>
      <p:sp>
        <p:nvSpPr>
          <p:cNvPr id="3" name="Content Placeholder 2"/>
          <p:cNvSpPr>
            <a:spLocks noGrp="1"/>
          </p:cNvSpPr>
          <p:nvPr>
            <p:ph idx="1"/>
          </p:nvPr>
        </p:nvSpPr>
        <p:spPr>
          <a:xfrm>
            <a:off x="779462" y="1949824"/>
            <a:ext cx="7678737" cy="4374776"/>
          </a:xfrm>
        </p:spPr>
        <p:txBody>
          <a:bodyPr>
            <a:normAutofit/>
          </a:bodyPr>
          <a:lstStyle/>
          <a:p>
            <a:r>
              <a:rPr lang="en-US" sz="2400" dirty="0" smtClean="0">
                <a:solidFill>
                  <a:srgbClr val="105CA4"/>
                </a:solidFill>
              </a:rPr>
              <a:t>7:30-8:00AM, Lecture 1</a:t>
            </a:r>
          </a:p>
          <a:p>
            <a:r>
              <a:rPr lang="en-US" sz="2400" dirty="0" smtClean="0">
                <a:solidFill>
                  <a:srgbClr val="105CA4"/>
                </a:solidFill>
              </a:rPr>
              <a:t>8:00-8:30AM, Lecture 2</a:t>
            </a:r>
          </a:p>
          <a:p>
            <a:r>
              <a:rPr lang="en-US" sz="2400" dirty="0" smtClean="0">
                <a:solidFill>
                  <a:srgbClr val="105CA4"/>
                </a:solidFill>
              </a:rPr>
              <a:t>8:45-9:15AM, Lecture 3 </a:t>
            </a:r>
          </a:p>
          <a:p>
            <a:r>
              <a:rPr lang="en-US" sz="2400" dirty="0" smtClean="0">
                <a:solidFill>
                  <a:srgbClr val="105CA4"/>
                </a:solidFill>
              </a:rPr>
              <a:t>9:15-9:45AM, Wellbeing and Resilience series </a:t>
            </a:r>
          </a:p>
          <a:p>
            <a:r>
              <a:rPr lang="en-US" dirty="0" smtClean="0">
                <a:solidFill>
                  <a:srgbClr val="105CA4"/>
                </a:solidFill>
              </a:rPr>
              <a:t>10AM-12PM, POM</a:t>
            </a:r>
            <a:endParaRPr lang="en-US" sz="2400" dirty="0" smtClean="0">
              <a:solidFill>
                <a:srgbClr val="105CA4"/>
              </a:solidFill>
            </a:endParaRPr>
          </a:p>
          <a:p>
            <a:pPr lvl="1"/>
            <a:endParaRPr lang="en-US" dirty="0" smtClean="0">
              <a:solidFill>
                <a:srgbClr val="105CA4"/>
              </a:solidFill>
            </a:endParaRPr>
          </a:p>
          <a:p>
            <a:pPr lvl="1"/>
            <a:endParaRPr lang="en-US" dirty="0" smtClean="0">
              <a:solidFill>
                <a:srgbClr val="105CA4"/>
              </a:solidFill>
            </a:endParaRPr>
          </a:p>
        </p:txBody>
      </p:sp>
    </p:spTree>
    <p:extLst>
      <p:ext uri="{BB962C8B-B14F-4D97-AF65-F5344CB8AC3E}">
        <p14:creationId xmlns:p14="http://schemas.microsoft.com/office/powerpoint/2010/main" val="6412738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ixel">
  <a:themeElements>
    <a:clrScheme name="Expo">
      <a:dk1>
        <a:sysClr val="windowText" lastClr="000000"/>
      </a:dk1>
      <a:lt1>
        <a:sysClr val="window" lastClr="FFFFFF"/>
      </a:lt1>
      <a:dk2>
        <a:srgbClr val="263B86"/>
      </a:dk2>
      <a:lt2>
        <a:srgbClr val="76B6F2"/>
      </a:lt2>
      <a:accent1>
        <a:srgbClr val="FBC01E"/>
      </a:accent1>
      <a:accent2>
        <a:srgbClr val="EFE1A2"/>
      </a:accent2>
      <a:accent3>
        <a:srgbClr val="FA8716"/>
      </a:accent3>
      <a:accent4>
        <a:srgbClr val="BE0204"/>
      </a:accent4>
      <a:accent5>
        <a:srgbClr val="640F10"/>
      </a:accent5>
      <a:accent6>
        <a:srgbClr val="7E13E3"/>
      </a:accent6>
      <a:hlink>
        <a:srgbClr val="D2D200"/>
      </a:hlink>
      <a:folHlink>
        <a:srgbClr val="D0B9F8"/>
      </a:folHlink>
    </a:clrScheme>
    <a:fontScheme name="Pixel">
      <a:majorFont>
        <a:latin typeface="Corbel"/>
        <a:ea typeface=""/>
        <a:cs typeface=""/>
        <a:font script="Jpan" typeface="メイリオ"/>
        <a:font script="Hans" typeface="宋体"/>
        <a:font script="Hant" typeface="新細明體"/>
      </a:majorFont>
      <a:minorFont>
        <a:latin typeface="Corbel"/>
        <a:ea typeface=""/>
        <a:cs typeface=""/>
        <a:font script="Jpan" typeface="メイリオ"/>
        <a:font script="Hans" typeface="宋体"/>
        <a:font script="Hant" typeface="新細明體"/>
      </a:minorFont>
    </a:fontScheme>
    <a:fmtScheme name="Pixel">
      <a:fillStyleLst>
        <a:solidFill>
          <a:schemeClr val="phClr"/>
        </a:solidFill>
        <a:solidFill>
          <a:schemeClr val="phClr">
            <a:satMod val="150000"/>
          </a:schemeClr>
        </a:solidFill>
        <a:solidFill>
          <a:schemeClr val="phClr">
            <a:shade val="80000"/>
            <a:lumMod val="90000"/>
          </a:scheme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50800" cap="flat" cmpd="sng" algn="ctr">
          <a:solidFill>
            <a:schemeClr val="phClr">
              <a:alpha val="80000"/>
            </a:schemeClr>
          </a:solidFill>
          <a:prstDash val="solid"/>
        </a:ln>
      </a:lnStyleLst>
      <a:effectStyleLst>
        <a:effectStyle>
          <a:effectLst/>
        </a:effectStyle>
        <a:effectStyle>
          <a:effectLst>
            <a:outerShdw blurRad="50800" dist="63500" dir="2700000" sx="102000" sy="102000" rotWithShape="0">
              <a:srgbClr val="000000">
                <a:alpha val="50000"/>
              </a:srgbClr>
            </a:outerShdw>
          </a:effectLst>
          <a:scene3d>
            <a:camera prst="orthographicFront">
              <a:rot lat="0" lon="0" rev="0"/>
            </a:camera>
            <a:lightRig rig="glow" dir="tl"/>
          </a:scene3d>
          <a:sp3d>
            <a:bevelT w="0" h="0"/>
          </a:sp3d>
        </a:effectStyle>
        <a:effectStyle>
          <a:effectLst>
            <a:outerShdw blurRad="63500" dist="38100" dir="3600000" sx="103000" sy="103000" rotWithShape="0">
              <a:srgbClr val="000000">
                <a:alpha val="60000"/>
              </a:srgbClr>
            </a:outerShdw>
          </a:effectLst>
          <a:scene3d>
            <a:camera prst="orthographicFront">
              <a:rot lat="0" lon="0" rev="0"/>
            </a:camera>
            <a:lightRig rig="flat" dir="t">
              <a:rot lat="0" lon="0" rev="5400000"/>
            </a:lightRig>
          </a:scene3d>
          <a:sp3d prstMaterial="softmetal">
            <a:bevelT w="63500" h="38100"/>
          </a:sp3d>
        </a:effectStyle>
      </a:effectStyleLst>
      <a:bgFillStyleLst>
        <a:solidFill>
          <a:schemeClr val="phClr"/>
        </a:solidFill>
        <a:gradFill rotWithShape="1">
          <a:gsLst>
            <a:gs pos="0">
              <a:schemeClr val="phClr">
                <a:tint val="100000"/>
                <a:shade val="95000"/>
                <a:satMod val="350000"/>
              </a:schemeClr>
            </a:gs>
            <a:gs pos="100000">
              <a:schemeClr val="phClr">
                <a:shade val="20000"/>
                <a:satMod val="150000"/>
              </a:schemeClr>
            </a:gs>
          </a:gsLst>
          <a:lin ang="5400000" scaled="0"/>
        </a:gradFill>
        <a:blipFill rotWithShape="1">
          <a:blip xmlns:r="http://schemas.openxmlformats.org/officeDocument/2006/relationships" r:embed="rId1">
            <a:duotone>
              <a:schemeClr val="phClr">
                <a:shade val="1000"/>
                <a:satMod val="400000"/>
              </a:schemeClr>
              <a:schemeClr val="phClr">
                <a:tint val="50000"/>
                <a:satMod val="4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Pixel.thmx</Template>
  <TotalTime>560</TotalTime>
  <Words>1004</Words>
  <Application>Microsoft Macintosh PowerPoint</Application>
  <PresentationFormat>On-screen Show (4:3)</PresentationFormat>
  <Paragraphs>137</Paragraphs>
  <Slides>19</Slides>
  <Notes>1</Notes>
  <HiddenSlides>0</HiddenSlides>
  <MMClips>0</MMClips>
  <ScaleCrop>false</ScaleCrop>
  <HeadingPairs>
    <vt:vector size="4" baseType="variant">
      <vt:variant>
        <vt:lpstr>Theme</vt:lpstr>
      </vt:variant>
      <vt:variant>
        <vt:i4>2</vt:i4>
      </vt:variant>
      <vt:variant>
        <vt:lpstr>Slide Titles</vt:lpstr>
      </vt:variant>
      <vt:variant>
        <vt:i4>19</vt:i4>
      </vt:variant>
    </vt:vector>
  </HeadingPairs>
  <TitlesOfParts>
    <vt:vector size="21" baseType="lpstr">
      <vt:lpstr>Pixel</vt:lpstr>
      <vt:lpstr>Custom Design</vt:lpstr>
      <vt:lpstr>OLIVE VIEW-UCLA AMBULATORY MEDICINE 2017-2018</vt:lpstr>
      <vt:lpstr>CLINICS</vt:lpstr>
      <vt:lpstr>CLINICS</vt:lpstr>
      <vt:lpstr>CLINIC A </vt:lpstr>
      <vt:lpstr>CLINIC A PRIMARY CARE FACULTY</vt:lpstr>
      <vt:lpstr>  MID-VALLEY CLINIC </vt:lpstr>
      <vt:lpstr>MV CLINIC PRIMARY CARE FACULTY </vt:lpstr>
      <vt:lpstr>R2 &amp; R3 EDUCATION</vt:lpstr>
      <vt:lpstr>R1 EDUCATION – WEDNESDAYS</vt:lpstr>
      <vt:lpstr>R1 POM – WEDNESDAY </vt:lpstr>
      <vt:lpstr>JOHN HOPKINS MODULES</vt:lpstr>
      <vt:lpstr>PATIENT LOAD</vt:lpstr>
      <vt:lpstr>ORCHID DOCUMENTATION</vt:lpstr>
      <vt:lpstr>ORCHID INBOX EXPECTATIONS </vt:lpstr>
      <vt:lpstr>ORCHID INBOX EXPECTATIONS </vt:lpstr>
      <vt:lpstr>CLINICAL WORKSTATION </vt:lpstr>
      <vt:lpstr>eCONSULT</vt:lpstr>
      <vt:lpstr>INTERPRETATION SERVICES  </vt:lpstr>
      <vt:lpstr>ADDITIONAL RESOURCES</vt:lpstr>
    </vt:vector>
  </TitlesOfParts>
  <Company>Olive View Medical Center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AMBULATORY MEDICINE</dc:title>
  <dc:creator>Lara Hamadani</dc:creator>
  <cp:lastModifiedBy>Daniel Jimenez</cp:lastModifiedBy>
  <cp:revision>51</cp:revision>
  <dcterms:created xsi:type="dcterms:W3CDTF">2015-06-24T00:50:59Z</dcterms:created>
  <dcterms:modified xsi:type="dcterms:W3CDTF">2017-06-27T00:03:24Z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lidesCount">
    <vt:lpwstr>13</vt:lpwstr>
  </property>
</Properties>
</file>